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60" r:id="rId2"/>
  </p:sldMasterIdLst>
  <p:notesMasterIdLst>
    <p:notesMasterId r:id="rId35"/>
  </p:notesMasterIdLst>
  <p:handoutMasterIdLst>
    <p:handoutMasterId r:id="rId36"/>
  </p:handoutMasterIdLst>
  <p:sldIdLst>
    <p:sldId id="306" r:id="rId3"/>
    <p:sldId id="427" r:id="rId4"/>
    <p:sldId id="428" r:id="rId5"/>
    <p:sldId id="433" r:id="rId6"/>
    <p:sldId id="429" r:id="rId7"/>
    <p:sldId id="440" r:id="rId8"/>
    <p:sldId id="430" r:id="rId9"/>
    <p:sldId id="431" r:id="rId10"/>
    <p:sldId id="432" r:id="rId11"/>
    <p:sldId id="442" r:id="rId12"/>
    <p:sldId id="466" r:id="rId13"/>
    <p:sldId id="467" r:id="rId14"/>
    <p:sldId id="468" r:id="rId15"/>
    <p:sldId id="469" r:id="rId16"/>
    <p:sldId id="470" r:id="rId17"/>
    <p:sldId id="447" r:id="rId18"/>
    <p:sldId id="449" r:id="rId19"/>
    <p:sldId id="460" r:id="rId20"/>
    <p:sldId id="461" r:id="rId21"/>
    <p:sldId id="450" r:id="rId22"/>
    <p:sldId id="451" r:id="rId23"/>
    <p:sldId id="452" r:id="rId24"/>
    <p:sldId id="471" r:id="rId25"/>
    <p:sldId id="472" r:id="rId26"/>
    <p:sldId id="473" r:id="rId27"/>
    <p:sldId id="474" r:id="rId28"/>
    <p:sldId id="458" r:id="rId29"/>
    <p:sldId id="462" r:id="rId30"/>
    <p:sldId id="457" r:id="rId31"/>
    <p:sldId id="464" r:id="rId32"/>
    <p:sldId id="465" r:id="rId33"/>
    <p:sldId id="463" r:id="rId34"/>
  </p:sldIdLst>
  <p:sldSz cx="9906000" cy="6858000" type="A4"/>
  <p:notesSz cx="6858000" cy="9144000"/>
  <p:custDataLst>
    <p:tags r:id="rId37"/>
  </p:custDataLst>
  <p:defaultTextStyle>
    <a:defPPr>
      <a:defRPr lang="en-US"/>
    </a:defPPr>
    <a:lvl1pPr algn="l" defTabSz="477838" rtl="0" fontAlgn="base">
      <a:spcBef>
        <a:spcPct val="0"/>
      </a:spcBef>
      <a:spcAft>
        <a:spcPct val="0"/>
      </a:spcAft>
      <a:defRPr sz="1900" kern="1200">
        <a:solidFill>
          <a:schemeClr val="tx1"/>
        </a:solidFill>
        <a:latin typeface="Calibri" pitchFamily="34" charset="0"/>
        <a:ea typeface="MS PGothic" pitchFamily="34" charset="-128"/>
        <a:cs typeface="+mn-cs"/>
      </a:defRPr>
    </a:lvl1pPr>
    <a:lvl2pPr marL="477838" indent="-20638" algn="l" defTabSz="477838" rtl="0" fontAlgn="base">
      <a:spcBef>
        <a:spcPct val="0"/>
      </a:spcBef>
      <a:spcAft>
        <a:spcPct val="0"/>
      </a:spcAft>
      <a:defRPr sz="1900" kern="1200">
        <a:solidFill>
          <a:schemeClr val="tx1"/>
        </a:solidFill>
        <a:latin typeface="Calibri" pitchFamily="34" charset="0"/>
        <a:ea typeface="MS PGothic" pitchFamily="34" charset="-128"/>
        <a:cs typeface="+mn-cs"/>
      </a:defRPr>
    </a:lvl2pPr>
    <a:lvl3pPr marL="957263" indent="-42863" algn="l" defTabSz="477838" rtl="0" fontAlgn="base">
      <a:spcBef>
        <a:spcPct val="0"/>
      </a:spcBef>
      <a:spcAft>
        <a:spcPct val="0"/>
      </a:spcAft>
      <a:defRPr sz="1900" kern="1200">
        <a:solidFill>
          <a:schemeClr val="tx1"/>
        </a:solidFill>
        <a:latin typeface="Calibri" pitchFamily="34" charset="0"/>
        <a:ea typeface="MS PGothic" pitchFamily="34" charset="-128"/>
        <a:cs typeface="+mn-cs"/>
      </a:defRPr>
    </a:lvl3pPr>
    <a:lvl4pPr marL="1436688" indent="-65088" algn="l" defTabSz="477838" rtl="0" fontAlgn="base">
      <a:spcBef>
        <a:spcPct val="0"/>
      </a:spcBef>
      <a:spcAft>
        <a:spcPct val="0"/>
      </a:spcAft>
      <a:defRPr sz="1900" kern="1200">
        <a:solidFill>
          <a:schemeClr val="tx1"/>
        </a:solidFill>
        <a:latin typeface="Calibri" pitchFamily="34" charset="0"/>
        <a:ea typeface="MS PGothic" pitchFamily="34" charset="-128"/>
        <a:cs typeface="+mn-cs"/>
      </a:defRPr>
    </a:lvl4pPr>
    <a:lvl5pPr marL="1914525" indent="-85725" algn="l" defTabSz="477838" rtl="0" fontAlgn="base">
      <a:spcBef>
        <a:spcPct val="0"/>
      </a:spcBef>
      <a:spcAft>
        <a:spcPct val="0"/>
      </a:spcAft>
      <a:defRPr sz="1900" kern="1200">
        <a:solidFill>
          <a:schemeClr val="tx1"/>
        </a:solidFill>
        <a:latin typeface="Calibri" pitchFamily="34" charset="0"/>
        <a:ea typeface="MS PGothic" pitchFamily="34" charset="-128"/>
        <a:cs typeface="+mn-cs"/>
      </a:defRPr>
    </a:lvl5pPr>
    <a:lvl6pPr marL="2286000" algn="l" defTabSz="914400" rtl="0" eaLnBrk="1" latinLnBrk="0" hangingPunct="1">
      <a:defRPr sz="1900" kern="1200">
        <a:solidFill>
          <a:schemeClr val="tx1"/>
        </a:solidFill>
        <a:latin typeface="Calibri" pitchFamily="34" charset="0"/>
        <a:ea typeface="MS PGothic" pitchFamily="34" charset="-128"/>
        <a:cs typeface="+mn-cs"/>
      </a:defRPr>
    </a:lvl6pPr>
    <a:lvl7pPr marL="2743200" algn="l" defTabSz="914400" rtl="0" eaLnBrk="1" latinLnBrk="0" hangingPunct="1">
      <a:defRPr sz="1900" kern="1200">
        <a:solidFill>
          <a:schemeClr val="tx1"/>
        </a:solidFill>
        <a:latin typeface="Calibri" pitchFamily="34" charset="0"/>
        <a:ea typeface="MS PGothic" pitchFamily="34" charset="-128"/>
        <a:cs typeface="+mn-cs"/>
      </a:defRPr>
    </a:lvl7pPr>
    <a:lvl8pPr marL="3200400" algn="l" defTabSz="914400" rtl="0" eaLnBrk="1" latinLnBrk="0" hangingPunct="1">
      <a:defRPr sz="1900" kern="1200">
        <a:solidFill>
          <a:schemeClr val="tx1"/>
        </a:solidFill>
        <a:latin typeface="Calibri" pitchFamily="34" charset="0"/>
        <a:ea typeface="MS PGothic" pitchFamily="34" charset="-128"/>
        <a:cs typeface="+mn-cs"/>
      </a:defRPr>
    </a:lvl8pPr>
    <a:lvl9pPr marL="3657600" algn="l" defTabSz="914400" rtl="0" eaLnBrk="1" latinLnBrk="0" hangingPunct="1">
      <a:defRPr sz="1900"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itrali adhav" initials="ca" lastIdx="7" clrIdx="0">
    <p:extLst>
      <p:ext uri="{19B8F6BF-5375-455C-9EA6-DF929625EA0E}">
        <p15:presenceInfo xmlns:p15="http://schemas.microsoft.com/office/powerpoint/2012/main" userId="b56efcb39c52b9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35642"/>
    <a:srgbClr val="F2915A"/>
    <a:srgbClr val="FFFBF1"/>
    <a:srgbClr val="FFFCF0"/>
    <a:srgbClr val="FFFDDB"/>
    <a:srgbClr val="03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033" autoAdjust="0"/>
  </p:normalViewPr>
  <p:slideViewPr>
    <p:cSldViewPr snapToGrid="0" snapToObjects="1">
      <p:cViewPr varScale="1">
        <p:scale>
          <a:sx n="68" d="100"/>
          <a:sy n="68" d="100"/>
        </p:scale>
        <p:origin x="1236" y="7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55" d="100"/>
          <a:sy n="55" d="100"/>
        </p:scale>
        <p:origin x="288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6DF1E2-CC29-40B5-BF34-211F5C1F237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A5538B3-1E2E-43B1-B78B-EEF8D63EF059}">
      <dgm:prSet/>
      <dgm:spPr>
        <a:solidFill>
          <a:schemeClr val="accent6"/>
        </a:solidFill>
      </dgm:spPr>
      <dgm:t>
        <a:bodyPr/>
        <a:lstStyle/>
        <a:p>
          <a:pPr rtl="0" fontAlgn="base"/>
          <a:r>
            <a:rPr lang="en-US" dirty="0">
              <a:solidFill>
                <a:schemeClr val="tx1"/>
              </a:solidFill>
              <a:latin typeface="Times New Roman" panose="02020603050405020304" pitchFamily="18" charset="0"/>
              <a:cs typeface="Times New Roman" panose="02020603050405020304" pitchFamily="18" charset="0"/>
            </a:rPr>
            <a:t>High performers but leaving-</a:t>
          </a:r>
          <a:r>
            <a:rPr lang="en-IN" dirty="0">
              <a:solidFill>
                <a:schemeClr val="tx1"/>
              </a:solidFill>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Rochette</a:t>
          </a:r>
          <a:r>
            <a:rPr lang="en-IN" dirty="0">
              <a:solidFill>
                <a:schemeClr val="tx1"/>
              </a:solidFill>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Jilleen</a:t>
          </a:r>
          <a:r>
            <a:rPr lang="en-IN" dirty="0">
              <a:solidFill>
                <a:schemeClr val="tx1"/>
              </a:solidFill>
              <a:latin typeface="Times New Roman" panose="02020603050405020304" pitchFamily="18" charset="0"/>
              <a:cs typeface="Times New Roman" panose="02020603050405020304" pitchFamily="18" charset="0"/>
            </a:rPr>
            <a:t> &amp; Carolynn Alicia</a:t>
          </a:r>
        </a:p>
      </dgm:t>
    </dgm:pt>
    <dgm:pt modelId="{C2DB6161-BE5B-4EA8-BB6E-514DCAA92DC7}" type="parTrans" cxnId="{E6E5D238-7D5C-408F-80D0-6A282ADDDFA3}">
      <dgm:prSet/>
      <dgm:spPr/>
      <dgm:t>
        <a:bodyPr/>
        <a:lstStyle/>
        <a:p>
          <a:endParaRPr lang="en-US"/>
        </a:p>
      </dgm:t>
    </dgm:pt>
    <dgm:pt modelId="{346238D7-499D-4250-A3A2-720F8BBF3CB2}" type="sibTrans" cxnId="{E6E5D238-7D5C-408F-80D0-6A282ADDDFA3}">
      <dgm:prSet/>
      <dgm:spPr/>
      <dgm:t>
        <a:bodyPr/>
        <a:lstStyle/>
        <a:p>
          <a:endParaRPr lang="en-US"/>
        </a:p>
      </dgm:t>
    </dgm:pt>
    <dgm:pt modelId="{45D69C9E-5AB6-4B0D-9211-447290FF9133}" type="pres">
      <dgm:prSet presAssocID="{3D6DF1E2-CC29-40B5-BF34-211F5C1F237F}" presName="linear" presStyleCnt="0">
        <dgm:presLayoutVars>
          <dgm:animLvl val="lvl"/>
          <dgm:resizeHandles val="exact"/>
        </dgm:presLayoutVars>
      </dgm:prSet>
      <dgm:spPr/>
    </dgm:pt>
    <dgm:pt modelId="{A5105086-EC97-40D5-9F8A-230A86BEE6DF}" type="pres">
      <dgm:prSet presAssocID="{4A5538B3-1E2E-43B1-B78B-EEF8D63EF059}" presName="parentText" presStyleLbl="node1" presStyleIdx="0" presStyleCnt="1" custLinFactNeighborY="65130">
        <dgm:presLayoutVars>
          <dgm:chMax val="0"/>
          <dgm:bulletEnabled val="1"/>
        </dgm:presLayoutVars>
      </dgm:prSet>
      <dgm:spPr/>
    </dgm:pt>
  </dgm:ptLst>
  <dgm:cxnLst>
    <dgm:cxn modelId="{E6E5D238-7D5C-408F-80D0-6A282ADDDFA3}" srcId="{3D6DF1E2-CC29-40B5-BF34-211F5C1F237F}" destId="{4A5538B3-1E2E-43B1-B78B-EEF8D63EF059}" srcOrd="0" destOrd="0" parTransId="{C2DB6161-BE5B-4EA8-BB6E-514DCAA92DC7}" sibTransId="{346238D7-499D-4250-A3A2-720F8BBF3CB2}"/>
    <dgm:cxn modelId="{29A15312-2B4F-4247-9955-0E3855A56677}" type="presOf" srcId="{4A5538B3-1E2E-43B1-B78B-EEF8D63EF059}" destId="{A5105086-EC97-40D5-9F8A-230A86BEE6DF}" srcOrd="0" destOrd="0" presId="urn:microsoft.com/office/officeart/2005/8/layout/vList2"/>
    <dgm:cxn modelId="{C410BCDF-3D50-448B-BAF2-44009B7E9C8F}" type="presOf" srcId="{3D6DF1E2-CC29-40B5-BF34-211F5C1F237F}" destId="{45D69C9E-5AB6-4B0D-9211-447290FF9133}" srcOrd="0" destOrd="0" presId="urn:microsoft.com/office/officeart/2005/8/layout/vList2"/>
    <dgm:cxn modelId="{16565F8F-06E2-44C9-BDB1-F5CE04011950}" type="presParOf" srcId="{45D69C9E-5AB6-4B0D-9211-447290FF9133}" destId="{A5105086-EC97-40D5-9F8A-230A86BEE6D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6DF1E2-CC29-40B5-BF34-211F5C1F237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5D69C9E-5AB6-4B0D-9211-447290FF9133}" type="pres">
      <dgm:prSet presAssocID="{3D6DF1E2-CC29-40B5-BF34-211F5C1F237F}" presName="linear" presStyleCnt="0">
        <dgm:presLayoutVars>
          <dgm:animLvl val="lvl"/>
          <dgm:resizeHandles val="exact"/>
        </dgm:presLayoutVars>
      </dgm:prSet>
      <dgm:spPr/>
    </dgm:pt>
  </dgm:ptLst>
  <dgm:cxnLst>
    <dgm:cxn modelId="{C410BCDF-3D50-448B-BAF2-44009B7E9C8F}" type="presOf" srcId="{3D6DF1E2-CC29-40B5-BF34-211F5C1F237F}" destId="{45D69C9E-5AB6-4B0D-9211-447290FF913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05086-EC97-40D5-9F8A-230A86BEE6DF}">
      <dsp:nvSpPr>
        <dsp:cNvPr id="0" name=""/>
        <dsp:cNvSpPr/>
      </dsp:nvSpPr>
      <dsp:spPr>
        <a:xfrm>
          <a:off x="0" y="12501"/>
          <a:ext cx="9444690" cy="608400"/>
        </a:xfrm>
        <a:prstGeom prst="roundRect">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fontAlgn="base">
            <a:lnSpc>
              <a:spcPct val="90000"/>
            </a:lnSpc>
            <a:spcBef>
              <a:spcPct val="0"/>
            </a:spcBef>
            <a:spcAft>
              <a:spcPct val="35000"/>
            </a:spcAft>
            <a:buNone/>
          </a:pPr>
          <a:r>
            <a:rPr lang="en-US" sz="2600" kern="1200" dirty="0">
              <a:solidFill>
                <a:schemeClr val="tx1"/>
              </a:solidFill>
              <a:latin typeface="Times New Roman" panose="02020603050405020304" pitchFamily="18" charset="0"/>
              <a:cs typeface="Times New Roman" panose="02020603050405020304" pitchFamily="18" charset="0"/>
            </a:rPr>
            <a:t>High performers but leaving-</a:t>
          </a:r>
          <a:r>
            <a:rPr lang="en-IN" sz="2600" kern="1200" dirty="0">
              <a:solidFill>
                <a:schemeClr val="tx1"/>
              </a:solidFill>
              <a:latin typeface="Times New Roman" panose="02020603050405020304" pitchFamily="18" charset="0"/>
              <a:cs typeface="Times New Roman" panose="02020603050405020304" pitchFamily="18" charset="0"/>
            </a:rPr>
            <a:t> </a:t>
          </a:r>
          <a:r>
            <a:rPr lang="en-IN" sz="2600" kern="1200" dirty="0" err="1">
              <a:solidFill>
                <a:schemeClr val="tx1"/>
              </a:solidFill>
              <a:latin typeface="Times New Roman" panose="02020603050405020304" pitchFamily="18" charset="0"/>
              <a:cs typeface="Times New Roman" panose="02020603050405020304" pitchFamily="18" charset="0"/>
            </a:rPr>
            <a:t>Rochette</a:t>
          </a:r>
          <a:r>
            <a:rPr lang="en-IN" sz="2600" kern="1200" dirty="0">
              <a:solidFill>
                <a:schemeClr val="tx1"/>
              </a:solidFill>
              <a:latin typeface="Times New Roman" panose="02020603050405020304" pitchFamily="18" charset="0"/>
              <a:cs typeface="Times New Roman" panose="02020603050405020304" pitchFamily="18" charset="0"/>
            </a:rPr>
            <a:t> </a:t>
          </a:r>
          <a:r>
            <a:rPr lang="en-IN" sz="2600" kern="1200" dirty="0" err="1">
              <a:solidFill>
                <a:schemeClr val="tx1"/>
              </a:solidFill>
              <a:latin typeface="Times New Roman" panose="02020603050405020304" pitchFamily="18" charset="0"/>
              <a:cs typeface="Times New Roman" panose="02020603050405020304" pitchFamily="18" charset="0"/>
            </a:rPr>
            <a:t>Jilleen</a:t>
          </a:r>
          <a:r>
            <a:rPr lang="en-IN" sz="2600" kern="1200" dirty="0">
              <a:solidFill>
                <a:schemeClr val="tx1"/>
              </a:solidFill>
              <a:latin typeface="Times New Roman" panose="02020603050405020304" pitchFamily="18" charset="0"/>
              <a:cs typeface="Times New Roman" panose="02020603050405020304" pitchFamily="18" charset="0"/>
            </a:rPr>
            <a:t> &amp; Carolynn Alicia</a:t>
          </a:r>
        </a:p>
      </dsp:txBody>
      <dsp:txXfrm>
        <a:off x="29700" y="42201"/>
        <a:ext cx="9385290" cy="549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478933"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r>
              <a:rPr lang="en-US"/>
              <a:t>09/10/21</a:t>
            </a: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478933"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4C8E87B4-9788-464F-A99B-7598CB4E7D2D}"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478933"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r>
              <a:rPr lang="en-US"/>
              <a:t>09/10/21</a:t>
            </a:r>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478933"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D857CAB1-7CBC-480B-A673-9960289ED9FB}" type="slidenum">
              <a:rPr lang="en-US"/>
              <a:pPr>
                <a:defRPr/>
              </a:pPr>
              <a:t>‹#›</a:t>
            </a:fld>
            <a:endParaRPr lang="en-US"/>
          </a:p>
        </p:txBody>
      </p:sp>
    </p:spTree>
  </p:cSld>
  <p:clrMap bg1="lt1" tx1="dk1" bg2="lt2" tx2="dk2" accent1="accent1" accent2="accent2" accent3="accent3" accent4="accent4" accent5="accent5" accent6="accent6" hlink="hlink" folHlink="folHlink"/>
  <p:hf hdr="0" ftr="0"/>
  <p:notesStyle>
    <a:lvl1pPr algn="l" defTabSz="477838" rtl="0" eaLnBrk="0" fontAlgn="base" hangingPunct="0">
      <a:spcBef>
        <a:spcPct val="30000"/>
      </a:spcBef>
      <a:spcAft>
        <a:spcPct val="0"/>
      </a:spcAft>
      <a:defRPr sz="1300" kern="1200">
        <a:solidFill>
          <a:schemeClr val="tx1"/>
        </a:solidFill>
        <a:latin typeface="+mn-lt"/>
        <a:ea typeface="MS PGothic" pitchFamily="34" charset="-128"/>
        <a:cs typeface="ＭＳ Ｐゴシック" charset="0"/>
      </a:defRPr>
    </a:lvl1pPr>
    <a:lvl2pPr marL="477838" algn="l" defTabSz="477838" rtl="0" eaLnBrk="0" fontAlgn="base" hangingPunct="0">
      <a:spcBef>
        <a:spcPct val="30000"/>
      </a:spcBef>
      <a:spcAft>
        <a:spcPct val="0"/>
      </a:spcAft>
      <a:defRPr sz="1300" kern="1200">
        <a:solidFill>
          <a:schemeClr val="tx1"/>
        </a:solidFill>
        <a:latin typeface="+mn-lt"/>
        <a:ea typeface="MS PGothic" pitchFamily="34" charset="-128"/>
        <a:cs typeface="+mn-cs"/>
      </a:defRPr>
    </a:lvl2pPr>
    <a:lvl3pPr marL="957263" algn="l" defTabSz="477838" rtl="0" eaLnBrk="0" fontAlgn="base" hangingPunct="0">
      <a:spcBef>
        <a:spcPct val="30000"/>
      </a:spcBef>
      <a:spcAft>
        <a:spcPct val="0"/>
      </a:spcAft>
      <a:defRPr sz="1300" kern="1200">
        <a:solidFill>
          <a:schemeClr val="tx1"/>
        </a:solidFill>
        <a:latin typeface="+mn-lt"/>
        <a:ea typeface="MS PGothic" pitchFamily="34" charset="-128"/>
        <a:cs typeface="+mn-cs"/>
      </a:defRPr>
    </a:lvl3pPr>
    <a:lvl4pPr marL="1436688" algn="l" defTabSz="477838" rtl="0" eaLnBrk="0" fontAlgn="base" hangingPunct="0">
      <a:spcBef>
        <a:spcPct val="30000"/>
      </a:spcBef>
      <a:spcAft>
        <a:spcPct val="0"/>
      </a:spcAft>
      <a:defRPr sz="1300" kern="1200">
        <a:solidFill>
          <a:schemeClr val="tx1"/>
        </a:solidFill>
        <a:latin typeface="+mn-lt"/>
        <a:ea typeface="MS PGothic" pitchFamily="34" charset="-128"/>
        <a:cs typeface="+mn-cs"/>
      </a:defRPr>
    </a:lvl4pPr>
    <a:lvl5pPr marL="1914525" algn="l" defTabSz="477838" rtl="0" eaLnBrk="0" fontAlgn="base" hangingPunct="0">
      <a:spcBef>
        <a:spcPct val="30000"/>
      </a:spcBef>
      <a:spcAft>
        <a:spcPct val="0"/>
      </a:spcAft>
      <a:defRPr sz="1300" kern="1200">
        <a:solidFill>
          <a:schemeClr val="tx1"/>
        </a:solidFill>
        <a:latin typeface="+mn-lt"/>
        <a:ea typeface="MS PGothic" pitchFamily="34" charset="-128"/>
        <a:cs typeface="+mn-cs"/>
      </a:defRPr>
    </a:lvl5pPr>
    <a:lvl6pPr marL="2394663" algn="l" defTabSz="478933" rtl="0" eaLnBrk="1" latinLnBrk="0" hangingPunct="1">
      <a:defRPr sz="1300" kern="1200">
        <a:solidFill>
          <a:schemeClr val="tx1"/>
        </a:solidFill>
        <a:latin typeface="+mn-lt"/>
        <a:ea typeface="+mn-ea"/>
        <a:cs typeface="+mn-cs"/>
      </a:defRPr>
    </a:lvl6pPr>
    <a:lvl7pPr marL="2873595" algn="l" defTabSz="478933" rtl="0" eaLnBrk="1" latinLnBrk="0" hangingPunct="1">
      <a:defRPr sz="1300" kern="1200">
        <a:solidFill>
          <a:schemeClr val="tx1"/>
        </a:solidFill>
        <a:latin typeface="+mn-lt"/>
        <a:ea typeface="+mn-ea"/>
        <a:cs typeface="+mn-cs"/>
      </a:defRPr>
    </a:lvl7pPr>
    <a:lvl8pPr marL="3352528" algn="l" defTabSz="478933" rtl="0" eaLnBrk="1" latinLnBrk="0" hangingPunct="1">
      <a:defRPr sz="1300" kern="1200">
        <a:solidFill>
          <a:schemeClr val="tx1"/>
        </a:solidFill>
        <a:latin typeface="+mn-lt"/>
        <a:ea typeface="+mn-ea"/>
        <a:cs typeface="+mn-cs"/>
      </a:defRPr>
    </a:lvl8pPr>
    <a:lvl9pPr marL="3831460" algn="l" defTabSz="478933"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1</a:t>
            </a:fld>
            <a:endParaRPr lang="en-US"/>
          </a:p>
        </p:txBody>
      </p:sp>
      <p:sp>
        <p:nvSpPr>
          <p:cNvPr id="5" name="Date Placeholder 4"/>
          <p:cNvSpPr>
            <a:spLocks noGrp="1"/>
          </p:cNvSpPr>
          <p:nvPr>
            <p:ph type="dt" idx="11"/>
          </p:nvPr>
        </p:nvSpPr>
        <p:spPr/>
        <p:txBody>
          <a:bodyPr/>
          <a:lstStyle/>
          <a:p>
            <a:pPr>
              <a:defRPr/>
            </a:pPr>
            <a:r>
              <a:rPr lang="en-US"/>
              <a:t>09/10/21</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11</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224323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23</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2376152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24</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2976602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25</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4187727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26</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2592087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2</a:t>
            </a:fld>
            <a:endParaRPr lang="en-US"/>
          </a:p>
        </p:txBody>
      </p:sp>
      <p:sp>
        <p:nvSpPr>
          <p:cNvPr id="5" name="Date Placeholder 4"/>
          <p:cNvSpPr>
            <a:spLocks noGrp="1"/>
          </p:cNvSpPr>
          <p:nvPr>
            <p:ph type="dt" idx="11"/>
          </p:nvPr>
        </p:nvSpPr>
        <p:spPr/>
        <p:txBody>
          <a:bodyPr/>
          <a:lstStyle/>
          <a:p>
            <a:pPr>
              <a:defRPr/>
            </a:pPr>
            <a:r>
              <a:rPr lang="en-US"/>
              <a:t>09/10/21</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3</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3415912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4</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3897618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5</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2973840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6</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277159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7</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4109980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8</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2987270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857CAB1-7CBC-480B-A673-9960289ED9FB}" type="slidenum">
              <a:rPr lang="en-US" smtClean="0"/>
              <a:pPr>
                <a:defRPr/>
              </a:pPr>
              <a:t>9</a:t>
            </a:fld>
            <a:endParaRPr lang="en-US"/>
          </a:p>
        </p:txBody>
      </p:sp>
      <p:sp>
        <p:nvSpPr>
          <p:cNvPr id="5" name="Date Placeholder 4"/>
          <p:cNvSpPr>
            <a:spLocks noGrp="1"/>
          </p:cNvSpPr>
          <p:nvPr>
            <p:ph type="dt" idx="11"/>
          </p:nvPr>
        </p:nvSpPr>
        <p:spPr/>
        <p:txBody>
          <a:bodyPr/>
          <a:lstStyle/>
          <a:p>
            <a:pPr>
              <a:defRPr/>
            </a:pPr>
            <a:r>
              <a:rPr lang="en-US"/>
              <a:t>09/10/21</a:t>
            </a:r>
          </a:p>
        </p:txBody>
      </p:sp>
    </p:spTree>
    <p:extLst>
      <p:ext uri="{BB962C8B-B14F-4D97-AF65-F5344CB8AC3E}">
        <p14:creationId xmlns:p14="http://schemas.microsoft.com/office/powerpoint/2010/main" val="1258280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ransition>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1" descr="Band-01.jpg"/>
          <p:cNvPicPr>
            <a:picLocks noChangeAspect="1"/>
          </p:cNvPicPr>
          <p:nvPr userDrawn="1"/>
        </p:nvPicPr>
        <p:blipFill>
          <a:blip r:embed="rId2"/>
          <a:srcRect/>
          <a:stretch>
            <a:fillRect/>
          </a:stretch>
        </p:blipFill>
        <p:spPr bwMode="auto">
          <a:xfrm>
            <a:off x="0" y="-12700"/>
            <a:ext cx="9906000" cy="1430338"/>
          </a:xfrm>
          <a:prstGeom prst="rect">
            <a:avLst/>
          </a:prstGeom>
          <a:noFill/>
          <a:ln w="9525">
            <a:noFill/>
            <a:miter lim="800000"/>
            <a:headEnd/>
            <a:tailEnd/>
          </a:ln>
        </p:spPr>
      </p:pic>
      <p:sp>
        <p:nvSpPr>
          <p:cNvPr id="5"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95300" y="1600206"/>
            <a:ext cx="89154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a:xfrm>
            <a:off x="495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F7B1BE25-72E1-4910-836E-EF97D75747EB}" type="datetime5">
              <a:rPr lang="en-US" smtClean="0"/>
              <a:t>26-Oct-21</a:t>
            </a:fld>
            <a:endParaRPr lang="en-US"/>
          </a:p>
        </p:txBody>
      </p:sp>
      <p:sp>
        <p:nvSpPr>
          <p:cNvPr id="7" name="Footer Placeholder 4"/>
          <p:cNvSpPr>
            <a:spLocks noGrp="1"/>
          </p:cNvSpPr>
          <p:nvPr>
            <p:ph type="ftr" sz="quarter" idx="11"/>
          </p:nvPr>
        </p:nvSpPr>
        <p:spPr>
          <a:xfrm>
            <a:off x="3384550" y="6356350"/>
            <a:ext cx="3136900" cy="365125"/>
          </a:xfrm>
          <a:prstGeom prst="rect">
            <a:avLst/>
          </a:prstGeom>
        </p:spPr>
        <p:txBody>
          <a:bodyPr/>
          <a:lstStyle>
            <a:lvl1pPr defTabSz="478933" fontAlgn="auto">
              <a:spcBef>
                <a:spcPts val="0"/>
              </a:spcBef>
              <a:spcAft>
                <a:spcPts val="0"/>
              </a:spcAft>
              <a:defRPr>
                <a:latin typeface="+mn-lt"/>
                <a:ea typeface="+mn-ea"/>
                <a:cs typeface="+mn-cs"/>
              </a:defRPr>
            </a:lvl1pPr>
          </a:lstStyle>
          <a:p>
            <a:pPr>
              <a:defRPr/>
            </a:pPr>
            <a:endParaRPr lang="en-US"/>
          </a:p>
        </p:txBody>
      </p:sp>
      <p:sp>
        <p:nvSpPr>
          <p:cNvPr id="8"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28AC4038-D28A-435C-A628-81C837F85E1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Vertical Title 1"/>
          <p:cNvSpPr>
            <a:spLocks noGrp="1"/>
          </p:cNvSpPr>
          <p:nvPr>
            <p:ph type="title" orient="vert"/>
          </p:nvPr>
        </p:nvSpPr>
        <p:spPr>
          <a:xfrm>
            <a:off x="7181850" y="274646"/>
            <a:ext cx="222885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4" y="274646"/>
            <a:ext cx="653415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495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C03EA45-1BD1-466C-A44B-C90DED19A036}" type="datetime5">
              <a:rPr lang="en-US" smtClean="0"/>
              <a:t>26-Oct-21</a:t>
            </a:fld>
            <a:endParaRPr lang="en-US"/>
          </a:p>
        </p:txBody>
      </p:sp>
      <p:sp>
        <p:nvSpPr>
          <p:cNvPr id="6" name="Footer Placeholder 4"/>
          <p:cNvSpPr>
            <a:spLocks noGrp="1"/>
          </p:cNvSpPr>
          <p:nvPr>
            <p:ph type="ftr" sz="quarter" idx="11"/>
          </p:nvPr>
        </p:nvSpPr>
        <p:spPr>
          <a:xfrm>
            <a:off x="3384550" y="6356350"/>
            <a:ext cx="3136900" cy="365125"/>
          </a:xfrm>
          <a:prstGeom prst="rect">
            <a:avLst/>
          </a:prstGeom>
        </p:spPr>
        <p:txBody>
          <a:bodyPr/>
          <a:lstStyle>
            <a:lvl1pPr defTabSz="478933" fontAlgn="auto">
              <a:spcBef>
                <a:spcPts val="0"/>
              </a:spcBef>
              <a:spcAft>
                <a:spcPts val="0"/>
              </a:spcAft>
              <a:defRPr>
                <a:latin typeface="+mn-lt"/>
                <a:ea typeface="+mn-ea"/>
                <a:cs typeface="+mn-cs"/>
              </a:defRPr>
            </a:lvl1pPr>
          </a:lstStyle>
          <a:p>
            <a:pPr>
              <a:defRPr/>
            </a:pPr>
            <a:endParaRPr lang="en-US"/>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6A8FD5D-6AB5-4187-B927-C49ED0F0D6E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ctrTitle"/>
          </p:nvPr>
        </p:nvSpPr>
        <p:spPr>
          <a:xfrm>
            <a:off x="742950" y="2130433"/>
            <a:ext cx="8420100" cy="1470025"/>
          </a:xfrm>
        </p:spPr>
        <p:txBody>
          <a:bodyPr/>
          <a:lstStyle/>
          <a:p>
            <a:r>
              <a:rPr lang="en-US"/>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smtClean="0"/>
            </a:lvl1pPr>
          </a:lstStyle>
          <a:p>
            <a:pPr>
              <a:defRPr/>
            </a:pPr>
            <a:fld id="{2ADD8DEB-166C-44A4-BC2A-EE7DE958F3DD}" type="datetime5">
              <a:rPr lang="en-US" smtClean="0"/>
              <a:t>26-Oct-21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B4D5227F-BEF6-454B-BECC-96C90D9DF0E8}"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p:txBody>
          <a:bodyPr>
            <a:normAutofit/>
          </a:bodyPr>
          <a:lstStyle>
            <a:lvl1pPr algn="r">
              <a:defRPr sz="2800">
                <a:solidFill>
                  <a:schemeClr val="bg1"/>
                </a:solidFill>
                <a:latin typeface="Trebuchet MS"/>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smtClean="0"/>
            </a:lvl1pPr>
          </a:lstStyle>
          <a:p>
            <a:pPr>
              <a:defRPr/>
            </a:pPr>
            <a:fld id="{5E58A74C-6E99-4AC7-82C3-BDA931498A7C}" type="datetime5">
              <a:rPr lang="en-US" smtClean="0"/>
              <a:t>26-Oct-21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633B5464-F8C5-4203-A100-1B830E3BBCC2}"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a:xfrm>
            <a:off x="782638" y="4406908"/>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smtClean="0"/>
            </a:lvl1pPr>
          </a:lstStyle>
          <a:p>
            <a:pPr>
              <a:defRPr/>
            </a:pPr>
            <a:fld id="{2FBE9B6F-2DD2-49BD-B877-E1AE08E28A8D}" type="datetime5">
              <a:rPr lang="en-US" smtClean="0"/>
              <a:t>26-Oct-21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FF3548C9-295C-4118-8B44-394D987C1487}"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3" y="1600206"/>
            <a:ext cx="43815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29200" y="1600206"/>
            <a:ext cx="43815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10"/>
          </p:nvPr>
        </p:nvSpPr>
        <p:spPr/>
        <p:txBody>
          <a:bodyPr/>
          <a:lstStyle>
            <a:lvl1pPr>
              <a:defRPr smtClean="0"/>
            </a:lvl1pPr>
          </a:lstStyle>
          <a:p>
            <a:pPr>
              <a:defRPr/>
            </a:pPr>
            <a:fld id="{CA198E08-C749-4D98-9C6A-775503224C85}" type="datetime5">
              <a:rPr lang="en-US" smtClean="0"/>
              <a:t>26-Oct-21</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smtClean="0"/>
            </a:lvl1pPr>
          </a:lstStyle>
          <a:p>
            <a:pPr>
              <a:defRPr/>
            </a:pPr>
            <a:fld id="{461E757E-74DF-457F-9911-FBE4E15B92CB}"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380"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80"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p:txBody>
          <a:bodyPr/>
          <a:lstStyle>
            <a:lvl1pPr>
              <a:defRPr smtClean="0"/>
            </a:lvl1pPr>
          </a:lstStyle>
          <a:p>
            <a:pPr>
              <a:defRPr/>
            </a:pPr>
            <a:fld id="{51A40E4D-1B50-49DA-B127-8514076E7156}" type="datetime5">
              <a:rPr lang="en-US" smtClean="0"/>
              <a:t>26-Oct-21</a:t>
            </a:fld>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smtClean="0"/>
            </a:lvl1pPr>
          </a:lstStyle>
          <a:p>
            <a:pPr>
              <a:defRPr/>
            </a:pPr>
            <a:fld id="{5CE94CC6-34F5-4015-9810-2D731F634C80}"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smtClean="0"/>
            </a:lvl1pPr>
          </a:lstStyle>
          <a:p>
            <a:pPr>
              <a:defRPr/>
            </a:pPr>
            <a:fld id="{03AA2C78-4578-4671-BEE8-C6DBEFD14D77}" type="datetime5">
              <a:rPr lang="en-US" smtClean="0"/>
              <a:t>26-Oct-21</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smtClean="0"/>
            </a:lvl1pPr>
          </a:lstStyle>
          <a:p>
            <a:pPr>
              <a:defRPr/>
            </a:pPr>
            <a:fld id="{377F391B-AC8B-4038-A4F5-C81831E42F7A}"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3" name="Date Placeholder 1"/>
          <p:cNvSpPr>
            <a:spLocks noGrp="1"/>
          </p:cNvSpPr>
          <p:nvPr>
            <p:ph type="dt" sz="half" idx="10"/>
          </p:nvPr>
        </p:nvSpPr>
        <p:spPr/>
        <p:txBody>
          <a:bodyPr/>
          <a:lstStyle>
            <a:lvl1pPr>
              <a:defRPr smtClean="0"/>
            </a:lvl1pPr>
          </a:lstStyle>
          <a:p>
            <a:pPr>
              <a:defRPr/>
            </a:pPr>
            <a:fld id="{E1922EE5-4C68-413F-9075-82C9C4F3BEB7}" type="datetime5">
              <a:rPr lang="en-US" smtClean="0"/>
              <a:t>26-Oct-21</a:t>
            </a:fld>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3"/>
          <p:cNvSpPr>
            <a:spLocks noGrp="1"/>
          </p:cNvSpPr>
          <p:nvPr>
            <p:ph type="sldNum" sz="quarter" idx="12"/>
          </p:nvPr>
        </p:nvSpPr>
        <p:spPr/>
        <p:txBody>
          <a:bodyPr/>
          <a:lstStyle>
            <a:lvl1pPr>
              <a:defRPr smtClean="0"/>
            </a:lvl1pPr>
          </a:lstStyle>
          <a:p>
            <a:pPr>
              <a:defRPr/>
            </a:pPr>
            <a:fld id="{A108DB13-2D64-48DE-A279-88A9CA6D8A6C}"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a:xfrm>
            <a:off x="495304" y="273050"/>
            <a:ext cx="3259138"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3500" y="273058"/>
            <a:ext cx="553720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4" y="1435103"/>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smtClean="0"/>
            </a:lvl1pPr>
          </a:lstStyle>
          <a:p>
            <a:pPr>
              <a:defRPr/>
            </a:pPr>
            <a:fld id="{05B0A7F2-10F2-4751-B927-6E8022443B35}" type="datetime5">
              <a:rPr lang="en-US" smtClean="0"/>
              <a:t>26-Oct-21</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smtClean="0"/>
            </a:lvl1pPr>
          </a:lstStyle>
          <a:p>
            <a:pPr>
              <a:defRPr/>
            </a:pPr>
            <a:fld id="{776276DD-2C32-4594-A782-05A8B1DFA22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 descr="Band-01.jpg"/>
          <p:cNvPicPr>
            <a:picLocks noChangeAspect="1"/>
          </p:cNvPicPr>
          <p:nvPr userDrawn="1"/>
        </p:nvPicPr>
        <p:blipFill>
          <a:blip r:embed="rId2"/>
          <a:srcRect/>
          <a:stretch>
            <a:fillRect/>
          </a:stretch>
        </p:blipFill>
        <p:spPr bwMode="auto">
          <a:xfrm>
            <a:off x="0" y="-12700"/>
            <a:ext cx="9906000" cy="1430338"/>
          </a:xfrm>
          <a:prstGeom prst="rect">
            <a:avLst/>
          </a:prstGeom>
          <a:noFill/>
          <a:ln w="9525">
            <a:noFill/>
            <a:miter lim="800000"/>
            <a:headEnd/>
            <a:tailEnd/>
          </a:ln>
        </p:spPr>
      </p:pic>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95300" y="1600206"/>
            <a:ext cx="89154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3384550" y="6356350"/>
            <a:ext cx="3136900" cy="365125"/>
          </a:xfrm>
          <a:prstGeom prst="rect">
            <a:avLst/>
          </a:prstGeom>
        </p:spPr>
        <p:txBody>
          <a:bodyPr/>
          <a:lstStyle>
            <a:lvl1pPr algn="ctr" defTabSz="478933" fontAlgn="auto">
              <a:spcBef>
                <a:spcPts val="0"/>
              </a:spcBef>
              <a:spcAft>
                <a:spcPts val="0"/>
              </a:spcAft>
              <a:defRPr sz="1200">
                <a:latin typeface="+mn-lt"/>
                <a:ea typeface="+mn-ea"/>
                <a:cs typeface="+mn-cs"/>
              </a:defRPr>
            </a:lvl1pPr>
          </a:lstStyle>
          <a:p>
            <a:pPr>
              <a:defRPr/>
            </a:pP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a:xfrm>
            <a:off x="1941513"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513" y="612775"/>
            <a:ext cx="59436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smtClean="0"/>
            </a:lvl1pPr>
          </a:lstStyle>
          <a:p>
            <a:pPr>
              <a:defRPr/>
            </a:pPr>
            <a:fld id="{E0BC3723-D08E-4899-9E85-0529A8510DE7}" type="datetime5">
              <a:rPr lang="en-US" smtClean="0"/>
              <a:t>26-Oct-21</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smtClean="0"/>
            </a:lvl1pPr>
          </a:lstStyle>
          <a:p>
            <a:pPr>
              <a:defRPr/>
            </a:pPr>
            <a:fld id="{9F4A72D4-CB24-479E-A7F9-F7A48C690B12}"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smtClean="0"/>
            </a:lvl1pPr>
          </a:lstStyle>
          <a:p>
            <a:pPr>
              <a:defRPr/>
            </a:pPr>
            <a:fld id="{30CFDA84-BA4E-4EAC-8112-70A6250B975B}" type="datetime5">
              <a:rPr lang="en-US" smtClean="0"/>
              <a:t>26-Oct-21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95B99831-8C69-494F-B9F7-8AAB08F8AC9E}"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Vertical Title 1"/>
          <p:cNvSpPr>
            <a:spLocks noGrp="1"/>
          </p:cNvSpPr>
          <p:nvPr>
            <p:ph type="title" orient="vert"/>
          </p:nvPr>
        </p:nvSpPr>
        <p:spPr>
          <a:xfrm>
            <a:off x="7181850" y="274646"/>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4" y="274646"/>
            <a:ext cx="65341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smtClean="0"/>
            </a:lvl1pPr>
          </a:lstStyle>
          <a:p>
            <a:pPr>
              <a:defRPr/>
            </a:pPr>
            <a:fld id="{4653F0A7-828F-4583-A058-5FC2BED3B204}" type="datetime5">
              <a:rPr lang="en-US" smtClean="0"/>
              <a:t>26-Oct-21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smtClean="0"/>
            </a:lvl1pPr>
          </a:lstStyle>
          <a:p>
            <a:pPr>
              <a:defRPr/>
            </a:pPr>
            <a:fld id="{C46A5BAB-52B1-4F69-869C-525B3FCA26C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8"/>
            <a:ext cx="84201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638" y="2906713"/>
            <a:ext cx="84201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95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80C404E-105F-4B80-981E-0C8C243474D7}" type="datetime5">
              <a:rPr lang="en-US" smtClean="0"/>
              <a:t>26-Oct-21</a:t>
            </a:fld>
            <a:endParaRPr lang="en-US"/>
          </a:p>
        </p:txBody>
      </p:sp>
      <p:sp>
        <p:nvSpPr>
          <p:cNvPr id="5" name="Footer Placeholder 4"/>
          <p:cNvSpPr>
            <a:spLocks noGrp="1"/>
          </p:cNvSpPr>
          <p:nvPr>
            <p:ph type="ftr" sz="quarter" idx="11"/>
          </p:nvPr>
        </p:nvSpPr>
        <p:spPr>
          <a:xfrm>
            <a:off x="3384550" y="6472238"/>
            <a:ext cx="3136900" cy="365125"/>
          </a:xfrm>
          <a:prstGeom prst="rect">
            <a:avLst/>
          </a:prstGeom>
        </p:spPr>
        <p:txBody>
          <a:bodyPr/>
          <a:lstStyle>
            <a:lvl1pPr algn="ctr" defTabSz="478933" fontAlgn="auto">
              <a:spcBef>
                <a:spcPts val="0"/>
              </a:spcBef>
              <a:spcAft>
                <a:spcPts val="0"/>
              </a:spcAft>
              <a:defRPr sz="1000">
                <a:latin typeface="Cambria"/>
                <a:ea typeface="+mn-ea"/>
                <a:cs typeface="Cambria"/>
              </a:defRPr>
            </a:lvl1pPr>
          </a:lstStyle>
          <a:p>
            <a:pPr>
              <a:defRPr/>
            </a:pPr>
            <a:endParaRPr lang="en-US" dirty="0"/>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5FD4F4A2-4972-48F3-AA24-51063805011A}" type="slidenum">
              <a:rPr lang="en-US"/>
              <a:pPr>
                <a:defRPr/>
              </a:pPr>
              <a:t>‹#›</a:t>
            </a:fld>
            <a:endParaRPr lang="en-US"/>
          </a:p>
        </p:txBody>
      </p:sp>
    </p:spTree>
  </p:cSld>
  <p:clrMapOvr>
    <a:masterClrMapping/>
  </p:clrMapOvr>
  <p:transition>
    <p:sndAc>
      <p:end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 descr="Band-01.jpg"/>
          <p:cNvPicPr>
            <a:picLocks noChangeAspect="1"/>
          </p:cNvPicPr>
          <p:nvPr userDrawn="1"/>
        </p:nvPicPr>
        <p:blipFill>
          <a:blip r:embed="rId2"/>
          <a:srcRect/>
          <a:stretch>
            <a:fillRect/>
          </a:stretch>
        </p:blipFill>
        <p:spPr bwMode="auto">
          <a:xfrm>
            <a:off x="0" y="-12700"/>
            <a:ext cx="9906000" cy="1430338"/>
          </a:xfrm>
          <a:prstGeom prst="rect">
            <a:avLst/>
          </a:prstGeom>
          <a:noFill/>
          <a:ln w="9525">
            <a:noFill/>
            <a:miter lim="800000"/>
            <a:headEnd/>
            <a:tailEnd/>
          </a:ln>
        </p:spPr>
      </p:pic>
      <p:sp>
        <p:nvSpPr>
          <p:cNvPr id="6" name="Footer Placeholder 4"/>
          <p:cNvSpPr txBox="1">
            <a:spLocks/>
          </p:cNvSpPr>
          <p:nvPr userDrawn="1"/>
        </p:nvSpPr>
        <p:spPr>
          <a:xfrm>
            <a:off x="3536950" y="6497638"/>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95303" y="1600206"/>
            <a:ext cx="4381501"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29200" y="1600206"/>
            <a:ext cx="4381501"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a:xfrm>
            <a:off x="495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32353DDC-B79C-4C6F-AA58-3A255B322077}" type="datetime5">
              <a:rPr lang="en-US" smtClean="0"/>
              <a:t>26-Oct-21</a:t>
            </a:fld>
            <a:endParaRPr lang="en-US"/>
          </a:p>
        </p:txBody>
      </p:sp>
      <p:sp>
        <p:nvSpPr>
          <p:cNvPr id="8" name="Footer Placeholder 5"/>
          <p:cNvSpPr>
            <a:spLocks noGrp="1"/>
          </p:cNvSpPr>
          <p:nvPr>
            <p:ph type="ftr" sz="quarter" idx="11"/>
          </p:nvPr>
        </p:nvSpPr>
        <p:spPr>
          <a:xfrm>
            <a:off x="3384550" y="6356350"/>
            <a:ext cx="3136900" cy="365125"/>
          </a:xfrm>
          <a:prstGeom prst="rect">
            <a:avLst/>
          </a:prstGeom>
        </p:spPr>
        <p:txBody>
          <a:bodyPr/>
          <a:lstStyle>
            <a:lvl1pPr defTabSz="478933" fontAlgn="auto">
              <a:spcBef>
                <a:spcPts val="0"/>
              </a:spcBef>
              <a:spcAft>
                <a:spcPts val="0"/>
              </a:spcAft>
              <a:defRPr>
                <a:latin typeface="+mn-lt"/>
                <a:ea typeface="+mn-ea"/>
                <a:cs typeface="+mn-cs"/>
              </a:defRPr>
            </a:lvl1pPr>
          </a:lstStyle>
          <a:p>
            <a:pPr>
              <a:defRPr/>
            </a:pPr>
            <a:endParaRPr lang="en-US"/>
          </a:p>
        </p:txBody>
      </p:sp>
      <p:sp>
        <p:nvSpPr>
          <p:cNvPr id="9" name="Slide Number Placeholder 6"/>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70356C73-3306-4B3D-A8A5-8813ED2308C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 descr="Band-01.jpg"/>
          <p:cNvPicPr>
            <a:picLocks noChangeAspect="1"/>
          </p:cNvPicPr>
          <p:nvPr userDrawn="1"/>
        </p:nvPicPr>
        <p:blipFill>
          <a:blip r:embed="rId2"/>
          <a:srcRect/>
          <a:stretch>
            <a:fillRect/>
          </a:stretch>
        </p:blipFill>
        <p:spPr bwMode="auto">
          <a:xfrm>
            <a:off x="0" y="-12700"/>
            <a:ext cx="9906000" cy="1430338"/>
          </a:xfrm>
          <a:prstGeom prst="rect">
            <a:avLst/>
          </a:prstGeom>
          <a:noFill/>
          <a:ln w="9525">
            <a:noFill/>
            <a:miter lim="800000"/>
            <a:headEnd/>
            <a:tailEnd/>
          </a:ln>
        </p:spPr>
      </p:pic>
      <p:sp>
        <p:nvSpPr>
          <p:cNvPr id="8" name="Footer Placeholder 4"/>
          <p:cNvSpPr txBox="1">
            <a:spLocks/>
          </p:cNvSpPr>
          <p:nvPr userDrawn="1"/>
        </p:nvSpPr>
        <p:spPr>
          <a:xfrm>
            <a:off x="3536950" y="6519863"/>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a:xfrm>
            <a:off x="495300" y="274638"/>
            <a:ext cx="89154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73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73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380" y="1535113"/>
            <a:ext cx="437832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380" y="2174875"/>
            <a:ext cx="437832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6"/>
          <p:cNvSpPr>
            <a:spLocks noGrp="1"/>
          </p:cNvSpPr>
          <p:nvPr>
            <p:ph type="dt" sz="half" idx="10"/>
          </p:nvPr>
        </p:nvSpPr>
        <p:spPr>
          <a:xfrm>
            <a:off x="495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F072B79F-D960-4D97-B23A-19C1D6FC872A}" type="datetime5">
              <a:rPr lang="en-US" smtClean="0"/>
              <a:t>26-Oct-21</a:t>
            </a:fld>
            <a:endParaRPr lang="en-US"/>
          </a:p>
        </p:txBody>
      </p:sp>
      <p:sp>
        <p:nvSpPr>
          <p:cNvPr id="10" name="Footer Placeholder 7"/>
          <p:cNvSpPr>
            <a:spLocks noGrp="1"/>
          </p:cNvSpPr>
          <p:nvPr>
            <p:ph type="ftr" sz="quarter" idx="11"/>
          </p:nvPr>
        </p:nvSpPr>
        <p:spPr>
          <a:xfrm>
            <a:off x="3384550" y="6356350"/>
            <a:ext cx="3136900" cy="365125"/>
          </a:xfrm>
          <a:prstGeom prst="rect">
            <a:avLst/>
          </a:prstGeom>
        </p:spPr>
        <p:txBody>
          <a:bodyPr/>
          <a:lstStyle>
            <a:lvl1pPr defTabSz="478933" fontAlgn="auto">
              <a:spcBef>
                <a:spcPts val="0"/>
              </a:spcBef>
              <a:spcAft>
                <a:spcPts val="0"/>
              </a:spcAft>
              <a:defRPr>
                <a:latin typeface="+mn-lt"/>
                <a:ea typeface="+mn-ea"/>
                <a:cs typeface="+mn-cs"/>
              </a:defRPr>
            </a:lvl1pPr>
          </a:lstStyle>
          <a:p>
            <a:pPr>
              <a:defRPr/>
            </a:pPr>
            <a:endParaRPr lang="en-US"/>
          </a:p>
        </p:txBody>
      </p:sp>
      <p:sp>
        <p:nvSpPr>
          <p:cNvPr id="11" name="Slide Number Placeholder 8"/>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F314B050-B262-4EA1-B7F5-292CB6869E5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1" descr="Band-01.jpg"/>
          <p:cNvPicPr>
            <a:picLocks noChangeAspect="1"/>
          </p:cNvPicPr>
          <p:nvPr userDrawn="1"/>
        </p:nvPicPr>
        <p:blipFill>
          <a:blip r:embed="rId2"/>
          <a:srcRect/>
          <a:stretch>
            <a:fillRect/>
          </a:stretch>
        </p:blipFill>
        <p:spPr bwMode="auto">
          <a:xfrm>
            <a:off x="0" y="-12700"/>
            <a:ext cx="9906000" cy="1430338"/>
          </a:xfrm>
          <a:prstGeom prst="rect">
            <a:avLst/>
          </a:prstGeom>
          <a:noFill/>
          <a:ln w="9525">
            <a:noFill/>
            <a:miter lim="800000"/>
            <a:headEnd/>
            <a:tailEnd/>
          </a:ln>
        </p:spPr>
      </p:pic>
      <p:sp>
        <p:nvSpPr>
          <p:cNvPr id="4"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p>
        </p:txBody>
      </p:sp>
      <p:sp>
        <p:nvSpPr>
          <p:cNvPr id="5" name="Date Placeholder 2"/>
          <p:cNvSpPr>
            <a:spLocks noGrp="1"/>
          </p:cNvSpPr>
          <p:nvPr>
            <p:ph type="dt" sz="half" idx="10"/>
          </p:nvPr>
        </p:nvSpPr>
        <p:spPr>
          <a:xfrm>
            <a:off x="495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FB095B64-A4FD-4190-B219-718FDF31D777}" type="datetime5">
              <a:rPr lang="en-US" smtClean="0"/>
              <a:t>26-Oct-21</a:t>
            </a:fld>
            <a:endParaRPr lang="en-US"/>
          </a:p>
        </p:txBody>
      </p:sp>
      <p:sp>
        <p:nvSpPr>
          <p:cNvPr id="6" name="Footer Placeholder 3"/>
          <p:cNvSpPr>
            <a:spLocks noGrp="1"/>
          </p:cNvSpPr>
          <p:nvPr>
            <p:ph type="ftr" sz="quarter" idx="11"/>
          </p:nvPr>
        </p:nvSpPr>
        <p:spPr>
          <a:xfrm>
            <a:off x="3384550" y="6356350"/>
            <a:ext cx="3136900" cy="365125"/>
          </a:xfrm>
          <a:prstGeom prst="rect">
            <a:avLst/>
          </a:prstGeom>
        </p:spPr>
        <p:txBody>
          <a:bodyPr/>
          <a:lstStyle>
            <a:lvl1pPr defTabSz="478933" fontAlgn="auto">
              <a:spcBef>
                <a:spcPts val="0"/>
              </a:spcBef>
              <a:spcAft>
                <a:spcPts val="0"/>
              </a:spcAft>
              <a:defRPr>
                <a:latin typeface="+mn-lt"/>
                <a:ea typeface="+mn-ea"/>
                <a:cs typeface="+mn-cs"/>
              </a:defRPr>
            </a:lvl1pPr>
          </a:lstStyle>
          <a:p>
            <a:pPr>
              <a:defRPr/>
            </a:pPr>
            <a:endParaRPr lang="en-US"/>
          </a:p>
        </p:txBody>
      </p:sp>
      <p:sp>
        <p:nvSpPr>
          <p:cNvPr id="7" name="Slide Number Placeholder 4"/>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82C27D93-3696-4904-8B15-2CFB2DAF5FC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Band-01.jpg"/>
          <p:cNvPicPr>
            <a:picLocks noChangeAspect="1"/>
          </p:cNvPicPr>
          <p:nvPr userDrawn="1"/>
        </p:nvPicPr>
        <p:blipFill>
          <a:blip r:embed="rId2"/>
          <a:srcRect/>
          <a:stretch>
            <a:fillRect/>
          </a:stretch>
        </p:blipFill>
        <p:spPr bwMode="auto">
          <a:xfrm>
            <a:off x="0" y="0"/>
            <a:ext cx="9906000" cy="1430338"/>
          </a:xfrm>
          <a:prstGeom prst="rect">
            <a:avLst/>
          </a:prstGeom>
          <a:noFill/>
          <a:ln w="9525">
            <a:noFill/>
            <a:miter lim="800000"/>
            <a:headEnd/>
            <a:tailEnd/>
          </a:ln>
        </p:spPr>
      </p:pic>
      <p:pic>
        <p:nvPicPr>
          <p:cNvPr id="3" name="Picture 2" descr="Band-01.jpg"/>
          <p:cNvPicPr>
            <a:picLocks noChangeAspect="1"/>
          </p:cNvPicPr>
          <p:nvPr userDrawn="1"/>
        </p:nvPicPr>
        <p:blipFill>
          <a:blip r:embed="rId2"/>
          <a:srcRect/>
          <a:stretch>
            <a:fillRect/>
          </a:stretch>
        </p:blipFill>
        <p:spPr bwMode="auto">
          <a:xfrm>
            <a:off x="0" y="0"/>
            <a:ext cx="9906000" cy="1430338"/>
          </a:xfrm>
          <a:prstGeom prst="rect">
            <a:avLst/>
          </a:prstGeom>
          <a:noFill/>
          <a:ln w="9525">
            <a:noFill/>
            <a:miter lim="800000"/>
            <a:headEnd/>
            <a:tailEnd/>
          </a:ln>
        </p:spPr>
      </p:pic>
      <p:sp>
        <p:nvSpPr>
          <p:cNvPr id="4"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5" name="Date Placeholder 1"/>
          <p:cNvSpPr>
            <a:spLocks noGrp="1"/>
          </p:cNvSpPr>
          <p:nvPr>
            <p:ph type="dt" sz="half" idx="10"/>
          </p:nvPr>
        </p:nvSpPr>
        <p:spPr>
          <a:xfrm>
            <a:off x="495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D17B316-5D05-4160-A934-1E4B7D95F84E}" type="datetime5">
              <a:rPr lang="en-US" smtClean="0"/>
              <a:t>26-Oct-21</a:t>
            </a:fld>
            <a:endParaRPr lang="en-US"/>
          </a:p>
        </p:txBody>
      </p:sp>
      <p:sp>
        <p:nvSpPr>
          <p:cNvPr id="6" name="Footer Placeholder 2"/>
          <p:cNvSpPr>
            <a:spLocks noGrp="1"/>
          </p:cNvSpPr>
          <p:nvPr>
            <p:ph type="ftr" sz="quarter" idx="11"/>
          </p:nvPr>
        </p:nvSpPr>
        <p:spPr>
          <a:xfrm>
            <a:off x="3384550" y="6356350"/>
            <a:ext cx="3136900" cy="365125"/>
          </a:xfrm>
          <a:prstGeom prst="rect">
            <a:avLst/>
          </a:prstGeom>
        </p:spPr>
        <p:txBody>
          <a:bodyPr/>
          <a:lstStyle>
            <a:lvl1pPr defTabSz="478933" fontAlgn="auto">
              <a:spcBef>
                <a:spcPts val="0"/>
              </a:spcBef>
              <a:spcAft>
                <a:spcPts val="0"/>
              </a:spcAft>
              <a:defRPr>
                <a:latin typeface="+mn-lt"/>
                <a:ea typeface="+mn-ea"/>
                <a:cs typeface="+mn-cs"/>
              </a:defRPr>
            </a:lvl1pPr>
          </a:lstStyle>
          <a:p>
            <a:pPr>
              <a:defRPr/>
            </a:pPr>
            <a:endParaRPr lang="en-US"/>
          </a:p>
        </p:txBody>
      </p:sp>
      <p:sp>
        <p:nvSpPr>
          <p:cNvPr id="7" name="Slide Number Placeholder 3"/>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8FB61C5C-FEA0-4F36-85AB-8E96B7CB5A8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 descr="Band-01.jpg"/>
          <p:cNvPicPr>
            <a:picLocks noChangeAspect="1"/>
          </p:cNvPicPr>
          <p:nvPr userDrawn="1"/>
        </p:nvPicPr>
        <p:blipFill>
          <a:blip r:embed="rId2"/>
          <a:srcRect/>
          <a:stretch>
            <a:fillRect/>
          </a:stretch>
        </p:blipFill>
        <p:spPr bwMode="auto">
          <a:xfrm>
            <a:off x="0" y="-12700"/>
            <a:ext cx="9906000" cy="1430338"/>
          </a:xfrm>
          <a:prstGeom prst="rect">
            <a:avLst/>
          </a:prstGeom>
          <a:noFill/>
          <a:ln w="9525">
            <a:noFill/>
            <a:miter lim="800000"/>
            <a:headEnd/>
            <a:tailEnd/>
          </a:ln>
        </p:spPr>
      </p:pic>
      <p:sp>
        <p:nvSpPr>
          <p:cNvPr id="6"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a:xfrm>
            <a:off x="495304" y="273050"/>
            <a:ext cx="3259138"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3500" y="273058"/>
            <a:ext cx="5537201"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4" y="1435103"/>
            <a:ext cx="3259138"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a:xfrm>
            <a:off x="495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3299A859-32F2-44E0-BB7B-EEB7C485D7F1}" type="datetime5">
              <a:rPr lang="en-US" smtClean="0"/>
              <a:t>26-Oct-21</a:t>
            </a:fld>
            <a:endParaRPr lang="en-US"/>
          </a:p>
        </p:txBody>
      </p:sp>
      <p:sp>
        <p:nvSpPr>
          <p:cNvPr id="8" name="Footer Placeholder 5"/>
          <p:cNvSpPr>
            <a:spLocks noGrp="1"/>
          </p:cNvSpPr>
          <p:nvPr>
            <p:ph type="ftr" sz="quarter" idx="11"/>
          </p:nvPr>
        </p:nvSpPr>
        <p:spPr>
          <a:xfrm>
            <a:off x="3384550" y="6356350"/>
            <a:ext cx="3136900" cy="365125"/>
          </a:xfrm>
          <a:prstGeom prst="rect">
            <a:avLst/>
          </a:prstGeom>
        </p:spPr>
        <p:txBody>
          <a:bodyPr/>
          <a:lstStyle>
            <a:lvl1pPr defTabSz="478933" fontAlgn="auto">
              <a:spcBef>
                <a:spcPts val="0"/>
              </a:spcBef>
              <a:spcAft>
                <a:spcPts val="0"/>
              </a:spcAft>
              <a:defRPr>
                <a:latin typeface="+mn-lt"/>
                <a:ea typeface="+mn-ea"/>
                <a:cs typeface="+mn-cs"/>
              </a:defRPr>
            </a:lvl1pPr>
          </a:lstStyle>
          <a:p>
            <a:pPr>
              <a:defRPr/>
            </a:pPr>
            <a:endParaRPr lang="en-US"/>
          </a:p>
        </p:txBody>
      </p:sp>
      <p:sp>
        <p:nvSpPr>
          <p:cNvPr id="9" name="Slide Number Placeholder 6"/>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435C5080-58C9-4C80-A717-1E0A0AA9D61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 descr="Band-01.jpg"/>
          <p:cNvPicPr>
            <a:picLocks noChangeAspect="1"/>
          </p:cNvPicPr>
          <p:nvPr userDrawn="1"/>
        </p:nvPicPr>
        <p:blipFill>
          <a:blip r:embed="rId2"/>
          <a:srcRect/>
          <a:stretch>
            <a:fillRect/>
          </a:stretch>
        </p:blipFill>
        <p:spPr bwMode="auto">
          <a:xfrm>
            <a:off x="0" y="-12700"/>
            <a:ext cx="9906000" cy="1430338"/>
          </a:xfrm>
          <a:prstGeom prst="rect">
            <a:avLst/>
          </a:prstGeom>
          <a:noFill/>
          <a:ln w="9525">
            <a:noFill/>
            <a:miter lim="800000"/>
            <a:headEnd/>
            <a:tailEnd/>
          </a:ln>
        </p:spPr>
      </p:pic>
      <p:sp>
        <p:nvSpPr>
          <p:cNvPr id="6"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
        <p:nvSpPr>
          <p:cNvPr id="2" name="Title 1"/>
          <p:cNvSpPr>
            <a:spLocks noGrp="1"/>
          </p:cNvSpPr>
          <p:nvPr>
            <p:ph type="title"/>
          </p:nvPr>
        </p:nvSpPr>
        <p:spPr>
          <a:xfrm>
            <a:off x="1941513" y="4800600"/>
            <a:ext cx="59436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513" y="612775"/>
            <a:ext cx="59436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41513" y="5367338"/>
            <a:ext cx="59436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a:xfrm>
            <a:off x="495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E942A5C3-D48D-4CE9-A46E-8E7F1F3FA256}" type="datetime5">
              <a:rPr lang="en-US" smtClean="0"/>
              <a:t>26-Oct-21</a:t>
            </a:fld>
            <a:endParaRPr lang="en-US"/>
          </a:p>
        </p:txBody>
      </p:sp>
      <p:sp>
        <p:nvSpPr>
          <p:cNvPr id="8" name="Footer Placeholder 5"/>
          <p:cNvSpPr>
            <a:spLocks noGrp="1"/>
          </p:cNvSpPr>
          <p:nvPr>
            <p:ph type="ftr" sz="quarter" idx="11"/>
          </p:nvPr>
        </p:nvSpPr>
        <p:spPr>
          <a:xfrm>
            <a:off x="3384550" y="6356350"/>
            <a:ext cx="3136900" cy="365125"/>
          </a:xfrm>
          <a:prstGeom prst="rect">
            <a:avLst/>
          </a:prstGeom>
        </p:spPr>
        <p:txBody>
          <a:bodyPr/>
          <a:lstStyle>
            <a:lvl1pPr defTabSz="478933" fontAlgn="auto">
              <a:spcBef>
                <a:spcPts val="0"/>
              </a:spcBef>
              <a:spcAft>
                <a:spcPts val="0"/>
              </a:spcAft>
              <a:defRPr>
                <a:latin typeface="+mn-lt"/>
                <a:ea typeface="+mn-ea"/>
                <a:cs typeface="+mn-cs"/>
              </a:defRPr>
            </a:lvl1pPr>
          </a:lstStyle>
          <a:p>
            <a:pPr>
              <a:defRPr/>
            </a:pPr>
            <a:endParaRPr lang="en-US"/>
          </a:p>
        </p:txBody>
      </p:sp>
      <p:sp>
        <p:nvSpPr>
          <p:cNvPr id="9" name="Slide Number Placeholder 6"/>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a:defRPr/>
            </a:pPr>
            <a:fld id="{B5606AB9-1AD7-4EE1-B3F4-551E0D7371EF}"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Lst>
  <p:hf hdr="0" ftr="0"/>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5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95300" y="1600200"/>
            <a:ext cx="8915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5300" y="6356350"/>
            <a:ext cx="23114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E0EBE6BA-4080-4B46-906F-27825FCBFDFC}" type="datetime5">
              <a:rPr lang="en-US" smtClean="0"/>
              <a:t>26-Oct-21</a:t>
            </a:fld>
            <a:endParaRPr lang="en-US"/>
          </a:p>
        </p:txBody>
      </p:sp>
      <p:sp>
        <p:nvSpPr>
          <p:cNvPr id="5"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lvl1pPr algn="ctr" defTabSz="478933"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a:defRPr/>
            </a:pPr>
            <a:fld id="{51F553AF-5970-48BE-8C93-25F0B1AEB778}" type="slidenum">
              <a:rPr lang="en-US"/>
              <a:pPr>
                <a:defRPr/>
              </a:pPr>
              <a:t>‹#›</a:t>
            </a:fld>
            <a:endParaRPr lang="en-US"/>
          </a:p>
        </p:txBody>
      </p:sp>
      <p:pic>
        <p:nvPicPr>
          <p:cNvPr id="1031" name="Picture 6" descr="Band-01.jpg"/>
          <p:cNvPicPr>
            <a:picLocks noChangeAspect="1"/>
          </p:cNvPicPr>
          <p:nvPr userDrawn="1"/>
        </p:nvPicPr>
        <p:blipFill>
          <a:blip r:embed="rId13"/>
          <a:srcRect/>
          <a:stretch>
            <a:fillRect/>
          </a:stretch>
        </p:blipFill>
        <p:spPr bwMode="auto">
          <a:xfrm>
            <a:off x="0" y="-12700"/>
            <a:ext cx="9906000" cy="1430338"/>
          </a:xfrm>
          <a:prstGeom prst="rect">
            <a:avLst/>
          </a:prstGeom>
          <a:noFill/>
          <a:ln w="9525">
            <a:noFill/>
            <a:miter lim="800000"/>
            <a:headEnd/>
            <a:tailEnd/>
          </a:ln>
        </p:spPr>
      </p:pic>
      <p:sp>
        <p:nvSpPr>
          <p:cNvPr id="8" name="Footer Placeholder 4"/>
          <p:cNvSpPr txBox="1">
            <a:spLocks/>
          </p:cNvSpPr>
          <p:nvPr userDrawn="1"/>
        </p:nvSpPr>
        <p:spPr>
          <a:xfrm>
            <a:off x="3536950" y="6508750"/>
            <a:ext cx="3136900" cy="365125"/>
          </a:xfrm>
          <a:prstGeom prst="rect">
            <a:avLst/>
          </a:prstGeom>
        </p:spPr>
        <p:txBody>
          <a:bodyPr/>
          <a:lstStyle>
            <a:lvl1pPr algn="ctr">
              <a:defRPr sz="1200"/>
            </a:lvl1pPr>
          </a:lstStyle>
          <a:p>
            <a:pPr defTabSz="478933" fontAlgn="auto">
              <a:spcBef>
                <a:spcPts val="0"/>
              </a:spcBef>
              <a:spcAft>
                <a:spcPts val="0"/>
              </a:spcAft>
              <a:defRPr/>
            </a:pPr>
            <a:r>
              <a:rPr lang="en-US" dirty="0">
                <a:latin typeface="+mn-lt"/>
                <a:ea typeface="+mn-ea"/>
              </a:rPr>
              <a:t>Private &amp; Confidential</a:t>
            </a:r>
          </a:p>
        </p:txBody>
      </p:sp>
    </p:spTree>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Lst>
  <p:hf hdr="0" ftr="0"/>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0.png"/><Relationship Id="rId7" Type="http://schemas.openxmlformats.org/officeDocument/2006/relationships/package" Target="../embeddings/Microsoft_Excel_Worksheet1.xls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package" Target="../embeddings/Microsoft_Excel_Worksheet.xlsx"/><Relationship Id="rId10" Type="http://schemas.openxmlformats.org/officeDocument/2006/relationships/image" Target="../media/image24.emf"/><Relationship Id="rId4" Type="http://schemas.openxmlformats.org/officeDocument/2006/relationships/image" Target="../media/image2.png"/><Relationship Id="rId9" Type="http://schemas.openxmlformats.org/officeDocument/2006/relationships/package" Target="../embeddings/Microsoft_Excel_Worksheet2.xlsx"/></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diagramLayout" Target="../diagrams/layout1.xml"/><Relationship Id="rId7" Type="http://schemas.openxmlformats.org/officeDocument/2006/relationships/image" Target="../media/image25.jp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8.jpg"/></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mj-lt"/>
              </a:rPr>
              <a:t>Capstone </a:t>
            </a:r>
            <a:r>
              <a:rPr lang="en-US" sz="3200" b="1" dirty="0">
                <a:solidFill>
                  <a:schemeClr val="bg1"/>
                </a:solidFill>
                <a:latin typeface="Times New Roman" panose="02020603050405020304" pitchFamily="18" charset="0"/>
                <a:cs typeface="Times New Roman" panose="02020603050405020304" pitchFamily="18" charset="0"/>
              </a:rPr>
              <a:t>Project</a:t>
            </a:r>
            <a:r>
              <a:rPr lang="en-US" sz="3200" b="1" dirty="0">
                <a:solidFill>
                  <a:schemeClr val="bg1"/>
                </a:solidFill>
              </a:rPr>
              <a:t> </a:t>
            </a:r>
            <a:r>
              <a:rPr lang="en-US" sz="3200" b="1" dirty="0">
                <a:solidFill>
                  <a:schemeClr val="bg1"/>
                </a:solidFill>
                <a:latin typeface="+mj-lt"/>
              </a:rPr>
              <a:t> </a:t>
            </a:r>
          </a:p>
        </p:txBody>
      </p:sp>
      <p:pic>
        <p:nvPicPr>
          <p:cNvPr id="23555" name="Picture 3" descr="120616---Final-Logo-Transparent.png"/>
          <p:cNvPicPr>
            <a:picLocks noChangeAspect="1"/>
          </p:cNvPicPr>
          <p:nvPr/>
        </p:nvPicPr>
        <p:blipFill>
          <a:blip r:embed="rId3"/>
          <a:srcRect/>
          <a:stretch>
            <a:fillRect/>
          </a:stretch>
        </p:blipFill>
        <p:spPr bwMode="auto">
          <a:xfrm>
            <a:off x="6947101" y="3827359"/>
            <a:ext cx="2958899" cy="322462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TextBox 1"/>
          <p:cNvSpPr txBox="1"/>
          <p:nvPr/>
        </p:nvSpPr>
        <p:spPr>
          <a:xfrm>
            <a:off x="225082" y="4723140"/>
            <a:ext cx="6722019" cy="2308324"/>
          </a:xfrm>
          <a:prstGeom prst="rect">
            <a:avLst/>
          </a:prstGeom>
          <a:noFill/>
        </p:spPr>
        <p:txBody>
          <a:bodyPr wrap="square" rtlCol="0">
            <a:spAutoFit/>
          </a:bodyPr>
          <a:lstStyle/>
          <a:p>
            <a:r>
              <a:rPr lang="en-US" sz="1800" b="1" dirty="0">
                <a:latin typeface="New Times Roman"/>
                <a:cs typeface="Times New Roman" panose="02020603050405020304" pitchFamily="18" charset="0"/>
              </a:rPr>
              <a:t>Presented By :- Group 1</a:t>
            </a:r>
          </a:p>
          <a:p>
            <a:pPr marL="342900" indent="-342900">
              <a:buFont typeface="Arial" panose="020B0604020202020204" pitchFamily="34" charset="0"/>
              <a:buChar char="•"/>
            </a:pPr>
            <a:r>
              <a:rPr lang="en-US" sz="1800" b="1" dirty="0" err="1">
                <a:latin typeface="New Times Roman"/>
                <a:cs typeface="Times New Roman" panose="02020603050405020304" pitchFamily="18" charset="0"/>
              </a:rPr>
              <a:t>Chaitrali</a:t>
            </a:r>
            <a:r>
              <a:rPr lang="en-US" sz="1800" b="1" dirty="0">
                <a:latin typeface="New Times Roman"/>
                <a:cs typeface="Times New Roman" panose="02020603050405020304" pitchFamily="18" charset="0"/>
              </a:rPr>
              <a:t> </a:t>
            </a:r>
            <a:r>
              <a:rPr lang="en-US" sz="1800" b="1" dirty="0" err="1">
                <a:latin typeface="New Times Roman"/>
                <a:cs typeface="Times New Roman" panose="02020603050405020304" pitchFamily="18" charset="0"/>
              </a:rPr>
              <a:t>Adhav</a:t>
            </a:r>
            <a:endParaRPr lang="en-US" sz="1800" b="1" dirty="0">
              <a:latin typeface="New Times Roman"/>
              <a:cs typeface="Times New Roman" panose="02020603050405020304" pitchFamily="18" charset="0"/>
            </a:endParaRPr>
          </a:p>
          <a:p>
            <a:pPr marL="342900" indent="-342900">
              <a:buFont typeface="Arial" panose="020B0604020202020204" pitchFamily="34" charset="0"/>
              <a:buChar char="•"/>
            </a:pPr>
            <a:r>
              <a:rPr lang="en-US" sz="1800" b="1" dirty="0" err="1">
                <a:latin typeface="New Times Roman"/>
                <a:cs typeface="Times New Roman" panose="02020603050405020304" pitchFamily="18" charset="0"/>
              </a:rPr>
              <a:t>Avinash</a:t>
            </a:r>
            <a:r>
              <a:rPr lang="en-US" sz="1800" b="1" dirty="0">
                <a:latin typeface="New Times Roman"/>
                <a:cs typeface="Times New Roman" panose="02020603050405020304" pitchFamily="18" charset="0"/>
              </a:rPr>
              <a:t> </a:t>
            </a:r>
            <a:r>
              <a:rPr lang="en-US" sz="1800" b="1" dirty="0" err="1">
                <a:latin typeface="New Times Roman"/>
                <a:cs typeface="Times New Roman" panose="02020603050405020304" pitchFamily="18" charset="0"/>
              </a:rPr>
              <a:t>Dangat</a:t>
            </a:r>
            <a:endParaRPr lang="en-US" sz="1800" b="1" dirty="0">
              <a:latin typeface="New Times Roman"/>
              <a:cs typeface="Times New Roman" panose="02020603050405020304" pitchFamily="18" charset="0"/>
            </a:endParaRPr>
          </a:p>
          <a:p>
            <a:pPr marL="342900" indent="-342900">
              <a:buFont typeface="Arial" panose="020B0604020202020204" pitchFamily="34" charset="0"/>
              <a:buChar char="•"/>
            </a:pPr>
            <a:r>
              <a:rPr lang="en-US" sz="1800" b="1" dirty="0" err="1">
                <a:latin typeface="New Times Roman"/>
                <a:cs typeface="Times New Roman" panose="02020603050405020304" pitchFamily="18" charset="0"/>
              </a:rPr>
              <a:t>Ashutosh</a:t>
            </a:r>
            <a:r>
              <a:rPr lang="en-US" sz="1800" b="1" dirty="0">
                <a:latin typeface="New Times Roman"/>
                <a:cs typeface="Times New Roman" panose="02020603050405020304" pitchFamily="18" charset="0"/>
              </a:rPr>
              <a:t> </a:t>
            </a:r>
            <a:r>
              <a:rPr lang="en-US" sz="1800" b="1" dirty="0" err="1">
                <a:latin typeface="New Times Roman"/>
                <a:cs typeface="Times New Roman" panose="02020603050405020304" pitchFamily="18" charset="0"/>
              </a:rPr>
              <a:t>Jagtap</a:t>
            </a:r>
            <a:endParaRPr lang="en-US" sz="1800" b="1" dirty="0">
              <a:latin typeface="New Times Roman"/>
              <a:cs typeface="Times New Roman" panose="02020603050405020304" pitchFamily="18" charset="0"/>
            </a:endParaRPr>
          </a:p>
          <a:p>
            <a:pPr marL="342900" indent="-342900">
              <a:buFont typeface="Arial" panose="020B0604020202020204" pitchFamily="34" charset="0"/>
              <a:buChar char="•"/>
            </a:pPr>
            <a:r>
              <a:rPr lang="en-US" sz="1800" b="1" dirty="0">
                <a:latin typeface="New Times Roman"/>
                <a:cs typeface="Times New Roman" panose="02020603050405020304" pitchFamily="18" charset="0"/>
              </a:rPr>
              <a:t>Anurag </a:t>
            </a:r>
            <a:r>
              <a:rPr lang="en-US" sz="1800" b="1" dirty="0" err="1">
                <a:latin typeface="New Times Roman"/>
                <a:cs typeface="Times New Roman" panose="02020603050405020304" pitchFamily="18" charset="0"/>
              </a:rPr>
              <a:t>Gadge</a:t>
            </a:r>
            <a:endParaRPr lang="en-US" sz="1800" b="1" dirty="0">
              <a:latin typeface="New Times Roman"/>
              <a:cs typeface="Times New Roman" panose="02020603050405020304" pitchFamily="18" charset="0"/>
            </a:endParaRPr>
          </a:p>
          <a:p>
            <a:pPr marL="342900" indent="-342900">
              <a:buFont typeface="Arial" panose="020B0604020202020204" pitchFamily="34" charset="0"/>
              <a:buChar char="•"/>
            </a:pPr>
            <a:r>
              <a:rPr lang="en-US" sz="1800" b="1" dirty="0" err="1">
                <a:latin typeface="New Times Roman"/>
                <a:cs typeface="Times New Roman" panose="02020603050405020304" pitchFamily="18" charset="0"/>
              </a:rPr>
              <a:t>Anand</a:t>
            </a:r>
            <a:r>
              <a:rPr lang="en-US" sz="1800" b="1" dirty="0">
                <a:latin typeface="New Times Roman"/>
                <a:cs typeface="Times New Roman" panose="02020603050405020304" pitchFamily="18" charset="0"/>
              </a:rPr>
              <a:t> Prakash Yadav</a:t>
            </a:r>
          </a:p>
          <a:p>
            <a:pPr marL="342900" indent="-342900">
              <a:buFont typeface="Arial" panose="020B0604020202020204" pitchFamily="34" charset="0"/>
              <a:buChar char="•"/>
            </a:pPr>
            <a:r>
              <a:rPr lang="en-US" sz="1800" b="1" dirty="0">
                <a:latin typeface="New Times Roman"/>
                <a:cs typeface="Times New Roman" panose="02020603050405020304" pitchFamily="18" charset="0"/>
              </a:rPr>
              <a:t>Abhishek </a:t>
            </a:r>
            <a:r>
              <a:rPr lang="en-US" sz="1800" b="1" dirty="0" err="1">
                <a:latin typeface="New Times Roman"/>
                <a:cs typeface="Times New Roman" panose="02020603050405020304" pitchFamily="18" charset="0"/>
              </a:rPr>
              <a:t>Katyayan</a:t>
            </a:r>
            <a:endParaRPr lang="en-IN" sz="1800" b="1" dirty="0">
              <a:latin typeface="New Times Roman"/>
              <a:cs typeface="Times New Roman" panose="02020603050405020304" pitchFamily="18" charset="0"/>
            </a:endParaRPr>
          </a:p>
          <a:p>
            <a:endParaRPr lang="en-IN" sz="1800" b="1" dirty="0"/>
          </a:p>
        </p:txBody>
      </p:sp>
      <p:pic>
        <p:nvPicPr>
          <p:cNvPr id="3" name="Picture 2"/>
          <p:cNvPicPr>
            <a:picLocks noChangeAspect="1"/>
          </p:cNvPicPr>
          <p:nvPr/>
        </p:nvPicPr>
        <p:blipFill>
          <a:blip r:embed="rId4"/>
          <a:stretch>
            <a:fillRect/>
          </a:stretch>
        </p:blipFill>
        <p:spPr>
          <a:xfrm>
            <a:off x="0" y="1258887"/>
            <a:ext cx="9906000" cy="2568472"/>
          </a:xfrm>
          <a:prstGeom prst="rect">
            <a:avLst/>
          </a:prstGeom>
        </p:spPr>
      </p:pic>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BF3698-B27C-4F21-BF29-CA1A033E82A2}"/>
              </a:ext>
            </a:extLst>
          </p:cNvPr>
          <p:cNvSpPr>
            <a:spLocks noGrp="1"/>
          </p:cNvSpPr>
          <p:nvPr>
            <p:ph type="dt" sz="half" idx="10"/>
          </p:nvPr>
        </p:nvSpPr>
        <p:spPr>
          <a:xfrm>
            <a:off x="0" y="6522597"/>
            <a:ext cx="2311400" cy="365125"/>
          </a:xfrm>
        </p:spPr>
        <p:txBody>
          <a:bodyPr/>
          <a:lstStyle/>
          <a:p>
            <a:pPr>
              <a:defRPr/>
            </a:pPr>
            <a:fld id="{79D2592E-78E8-4553-987B-F12B8403F2C5}" type="datetime5">
              <a:rPr lang="en-US" sz="1200" smtClean="0"/>
              <a:t>26-Oct-21</a:t>
            </a:fld>
            <a:endParaRPr lang="en-US" sz="1200" dirty="0"/>
          </a:p>
        </p:txBody>
      </p:sp>
      <p:sp>
        <p:nvSpPr>
          <p:cNvPr id="3" name="Slide Number Placeholder 2">
            <a:extLst>
              <a:ext uri="{FF2B5EF4-FFF2-40B4-BE49-F238E27FC236}">
                <a16:creationId xmlns:a16="http://schemas.microsoft.com/office/drawing/2014/main" id="{24BF5825-A12D-42EA-9C0A-F9006957D6EE}"/>
              </a:ext>
            </a:extLst>
          </p:cNvPr>
          <p:cNvSpPr>
            <a:spLocks noGrp="1"/>
          </p:cNvSpPr>
          <p:nvPr>
            <p:ph type="sldNum" sz="quarter" idx="12"/>
          </p:nvPr>
        </p:nvSpPr>
        <p:spPr>
          <a:xfrm>
            <a:off x="7594600" y="6522597"/>
            <a:ext cx="2311400" cy="365125"/>
          </a:xfrm>
        </p:spPr>
        <p:txBody>
          <a:bodyPr/>
          <a:lstStyle/>
          <a:p>
            <a:pPr algn="r">
              <a:defRPr/>
            </a:pPr>
            <a:fld id="{8FB61C5C-FEA0-4F36-85AB-8E96B7CB5A86}" type="slidenum">
              <a:rPr lang="en-US" sz="1200" smtClean="0"/>
              <a:pPr algn="r">
                <a:defRPr/>
              </a:pPr>
              <a:t>10</a:t>
            </a:fld>
            <a:endParaRPr lang="en-US" sz="1200" dirty="0"/>
          </a:p>
        </p:txBody>
      </p:sp>
      <p:sp>
        <p:nvSpPr>
          <p:cNvPr id="5" name="TextBox 4">
            <a:extLst>
              <a:ext uri="{FF2B5EF4-FFF2-40B4-BE49-F238E27FC236}">
                <a16:creationId xmlns:a16="http://schemas.microsoft.com/office/drawing/2014/main" id="{E7404004-711C-4A7E-93DD-39B858F6A16E}"/>
              </a:ext>
            </a:extLst>
          </p:cNvPr>
          <p:cNvSpPr txBox="1"/>
          <p:nvPr/>
        </p:nvSpPr>
        <p:spPr>
          <a:xfrm>
            <a:off x="1651000" y="408414"/>
            <a:ext cx="8189742" cy="1077218"/>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Preparation and Feature Engineering</a:t>
            </a:r>
            <a:endParaRPr lang="en-IN" sz="3200" b="1" dirty="0">
              <a:solidFill>
                <a:schemeClr val="bg1"/>
              </a:solidFill>
              <a:latin typeface="Times New Roman" panose="02020603050405020304" pitchFamily="18" charset="0"/>
              <a:cs typeface="Times New Roman" panose="02020603050405020304" pitchFamily="18" charset="0"/>
            </a:endParaRPr>
          </a:p>
          <a:p>
            <a:pPr algn="ct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4" name="Rectangle 3"/>
          <p:cNvSpPr/>
          <p:nvPr/>
        </p:nvSpPr>
        <p:spPr>
          <a:xfrm>
            <a:off x="73834" y="1579011"/>
            <a:ext cx="7464083" cy="4585871"/>
          </a:xfrm>
          <a:prstGeom prst="rect">
            <a:avLst/>
          </a:prstGeom>
        </p:spPr>
        <p:txBody>
          <a:bodyPr wrap="square">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Description:</a:t>
            </a:r>
          </a:p>
          <a:p>
            <a:pPr marL="820738" lvl="1"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combined file has 22 columns and 1111 rows.</a:t>
            </a:r>
          </a:p>
          <a:p>
            <a:pPr marL="820738" lvl="1"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96 columns(monthly data of </a:t>
            </a:r>
            <a:r>
              <a:rPr lang="en-US" sz="1600" dirty="0">
                <a:cs typeface="Times New Roman" panose="02020603050405020304" pitchFamily="18" charset="0"/>
              </a:rPr>
              <a:t>Total Hours, Total Available Hours, Work Hours,  Leave Hours, Training Hours, NC Hours, Utilization% ) </a:t>
            </a:r>
            <a:r>
              <a:rPr lang="en-US" sz="1600" dirty="0">
                <a:latin typeface="Times New Roman" panose="02020603050405020304" pitchFamily="18" charset="0"/>
                <a:cs typeface="Times New Roman" panose="02020603050405020304" pitchFamily="18" charset="0"/>
              </a:rPr>
              <a:t>from each excel sheet were removed as a part of data reduction because they are only important while building time series model.</a:t>
            </a:r>
          </a:p>
          <a:p>
            <a:pPr marL="820738" lvl="1"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New attributes were added to the combine excel sheet like tenure , employee present in both fiscal and promotion . </a:t>
            </a:r>
          </a:p>
          <a:p>
            <a:pPr marL="820738" lvl="1"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Tenure was calculated for the employees using the joining date column which is provided in the data and termination date for resigned employees.</a:t>
            </a:r>
          </a:p>
          <a:p>
            <a:pPr marL="820738" lvl="1"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For active employees it is calculated from joining date till March 2018.</a:t>
            </a:r>
          </a:p>
          <a:p>
            <a:pPr marL="820738" lvl="1"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Promotion was calculated by comparing employee position for both the years.</a:t>
            </a:r>
          </a:p>
          <a:p>
            <a:pPr marL="820738" lvl="1"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Employees who were present in both the years and individually present in 2016-17 &amp; 2017-18 also are represented by-  0-employees who were present in both year,1 - present in 2016-17 and 2 – present in 2017-18.</a:t>
            </a:r>
          </a:p>
          <a:p>
            <a:pPr marL="820738" lvl="1" indent="-3429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Current status column has active , resigned, secondment, sabbatical and new joiner as unique values, this was converted to binary column by considering secondment , sabbatical and new joiner as active employee.</a:t>
            </a:r>
          </a:p>
        </p:txBody>
      </p:sp>
      <p:pic>
        <p:nvPicPr>
          <p:cNvPr id="6" name="Picture 5">
            <a:extLst>
              <a:ext uri="{FF2B5EF4-FFF2-40B4-BE49-F238E27FC236}">
                <a16:creationId xmlns:a16="http://schemas.microsoft.com/office/drawing/2014/main" id="{7B495A57-DF13-4500-8C0F-895428D88092}"/>
              </a:ext>
            </a:extLst>
          </p:cNvPr>
          <p:cNvPicPr>
            <a:picLocks noChangeAspect="1"/>
          </p:cNvPicPr>
          <p:nvPr/>
        </p:nvPicPr>
        <p:blipFill rotWithShape="1">
          <a:blip r:embed="rId2"/>
          <a:srcRect l="33543" t="31920" r="47575" b="39702"/>
          <a:stretch/>
        </p:blipFill>
        <p:spPr>
          <a:xfrm>
            <a:off x="7529341" y="2652607"/>
            <a:ext cx="2302825" cy="2673292"/>
          </a:xfrm>
          <a:prstGeom prst="rect">
            <a:avLst/>
          </a:prstGeom>
          <a:ln>
            <a:solidFill>
              <a:schemeClr val="tx1"/>
            </a:solidFill>
          </a:ln>
        </p:spPr>
      </p:pic>
      <p:sp>
        <p:nvSpPr>
          <p:cNvPr id="7" name="TextBox 2"/>
          <p:cNvSpPr txBox="1">
            <a:spLocks noChangeArrowheads="1"/>
          </p:cNvSpPr>
          <p:nvPr/>
        </p:nvSpPr>
        <p:spPr bwMode="auto">
          <a:xfrm>
            <a:off x="0" y="-5309"/>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          Data Preparation and Feature Engineering</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8" name="Picture 3" descr="120616---Final-Logo-Transparent.png"/>
          <p:cNvPicPr>
            <a:picLocks noChangeAspect="1"/>
          </p:cNvPicPr>
          <p:nvPr/>
        </p:nvPicPr>
        <p:blipFill>
          <a:blip r:embed="rId3"/>
          <a:srcRect/>
          <a:stretch>
            <a:fillRect/>
          </a:stretch>
        </p:blipFill>
        <p:spPr bwMode="auto">
          <a:xfrm>
            <a:off x="31898" y="74808"/>
            <a:ext cx="1123802" cy="1224726"/>
          </a:xfrm>
          <a:prstGeom prst="rect">
            <a:avLst/>
          </a:prstGeom>
          <a:solidFill>
            <a:schemeClr val="bg1"/>
          </a:solidFill>
          <a:ln w="9525">
            <a:noFill/>
            <a:miter lim="800000"/>
            <a:headEnd/>
            <a:tailEnd/>
          </a:ln>
          <a:effectLst/>
        </p:spPr>
      </p:pic>
    </p:spTree>
    <p:extLst>
      <p:ext uri="{BB962C8B-B14F-4D97-AF65-F5344CB8AC3E}">
        <p14:creationId xmlns:p14="http://schemas.microsoft.com/office/powerpoint/2010/main" val="88861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476560"/>
            <a:ext cx="2311400" cy="365125"/>
          </a:xfrm>
        </p:spPr>
        <p:txBody>
          <a:bodyPr/>
          <a:lstStyle/>
          <a:p>
            <a:pPr>
              <a:defRPr/>
            </a:pPr>
            <a:fld id="{F224ED04-0438-4A57-B2AB-163219BF9A84}" type="datetime5">
              <a:rPr lang="en-US" sz="1200" smtClean="0"/>
              <a:t>26-Oct-21</a:t>
            </a:fld>
            <a:endParaRPr lang="en-US" sz="1200" dirty="0"/>
          </a:p>
        </p:txBody>
      </p:sp>
      <p:sp>
        <p:nvSpPr>
          <p:cNvPr id="5" name="Slide Number Placeholder 4"/>
          <p:cNvSpPr>
            <a:spLocks noGrp="1"/>
          </p:cNvSpPr>
          <p:nvPr>
            <p:ph type="sldNum" sz="quarter" idx="12"/>
          </p:nvPr>
        </p:nvSpPr>
        <p:spPr>
          <a:xfrm>
            <a:off x="7594600" y="6492875"/>
            <a:ext cx="2311400" cy="365125"/>
          </a:xfrm>
        </p:spPr>
        <p:txBody>
          <a:bodyPr/>
          <a:lstStyle/>
          <a:p>
            <a:pPr algn="r">
              <a:defRPr/>
            </a:pPr>
            <a:fld id="{82C27D93-3696-4904-8B15-2CFB2DAF5FC6}" type="slidenum">
              <a:rPr lang="en-US" sz="1200" smtClean="0"/>
              <a:pPr algn="r">
                <a:defRPr/>
              </a:pPr>
              <a:t>11</a:t>
            </a:fld>
            <a:endParaRPr lang="en-US" sz="1200" dirty="0"/>
          </a:p>
        </p:txBody>
      </p:sp>
      <p:sp>
        <p:nvSpPr>
          <p:cNvPr id="6" name="TextBox 5">
            <a:extLst>
              <a:ext uri="{FF2B5EF4-FFF2-40B4-BE49-F238E27FC236}">
                <a16:creationId xmlns:a16="http://schemas.microsoft.com/office/drawing/2014/main" id="{2F9B9714-069C-41EC-8495-444582653C77}"/>
              </a:ext>
            </a:extLst>
          </p:cNvPr>
          <p:cNvSpPr txBox="1"/>
          <p:nvPr/>
        </p:nvSpPr>
        <p:spPr>
          <a:xfrm>
            <a:off x="2145560" y="416943"/>
            <a:ext cx="4953740"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Cleaning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CEB4BD7-E4E7-445B-85E8-F4DD5E1D2A76}"/>
              </a:ext>
            </a:extLst>
          </p:cNvPr>
          <p:cNvSpPr txBox="1"/>
          <p:nvPr/>
        </p:nvSpPr>
        <p:spPr>
          <a:xfrm>
            <a:off x="243396" y="1516056"/>
            <a:ext cx="9419208" cy="969496"/>
          </a:xfrm>
          <a:prstGeom prst="rect">
            <a:avLst/>
          </a:prstGeom>
          <a:noFill/>
        </p:spPr>
        <p:txBody>
          <a:bodyPr wrap="square" rtlCol="0">
            <a:spAutoFit/>
          </a:bodyPr>
          <a:lstStyle/>
          <a:p>
            <a:pPr marL="342900" indent="-34290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Data cleaning in python</a:t>
            </a:r>
            <a:r>
              <a:rPr lang="en-US"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q"/>
            </a:pPr>
            <a:endParaRPr lang="en-US" dirty="0"/>
          </a:p>
          <a:p>
            <a:endParaRPr lang="en-US" dirty="0"/>
          </a:p>
        </p:txBody>
      </p:sp>
      <p:sp>
        <p:nvSpPr>
          <p:cNvPr id="7"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Data cleaning</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8" name="Picture 3" descr="120616---Final-Logo-Transparent.png"/>
          <p:cNvPicPr>
            <a:picLocks noChangeAspect="1"/>
          </p:cNvPicPr>
          <p:nvPr/>
        </p:nvPicPr>
        <p:blipFill>
          <a:blip r:embed="rId3"/>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9" name="Picture 8">
            <a:extLst>
              <a:ext uri="{FF2B5EF4-FFF2-40B4-BE49-F238E27FC236}">
                <a16:creationId xmlns:a16="http://schemas.microsoft.com/office/drawing/2014/main" id="{83F8363F-277C-4CB6-B7B0-302BB8BB1A99}"/>
              </a:ext>
            </a:extLst>
          </p:cNvPr>
          <p:cNvPicPr>
            <a:picLocks noChangeAspect="1"/>
          </p:cNvPicPr>
          <p:nvPr/>
        </p:nvPicPr>
        <p:blipFill rotWithShape="1">
          <a:blip r:embed="rId4"/>
          <a:srcRect l="13940" t="22956" r="13827" b="10900"/>
          <a:stretch/>
        </p:blipFill>
        <p:spPr>
          <a:xfrm>
            <a:off x="289216" y="2000804"/>
            <a:ext cx="9327567" cy="4043013"/>
          </a:xfrm>
          <a:prstGeom prst="rect">
            <a:avLst/>
          </a:prstGeom>
          <a:ln>
            <a:solidFill>
              <a:schemeClr val="tx1"/>
            </a:solidFill>
          </a:ln>
        </p:spPr>
      </p:pic>
    </p:spTree>
    <p:extLst>
      <p:ext uri="{BB962C8B-B14F-4D97-AF65-F5344CB8AC3E}">
        <p14:creationId xmlns:p14="http://schemas.microsoft.com/office/powerpoint/2010/main" val="3468458729"/>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ADABAA-2D23-41FF-949A-B89E96B90042}"/>
              </a:ext>
            </a:extLst>
          </p:cNvPr>
          <p:cNvSpPr>
            <a:spLocks noGrp="1"/>
          </p:cNvSpPr>
          <p:nvPr>
            <p:ph type="dt" sz="half" idx="10"/>
          </p:nvPr>
        </p:nvSpPr>
        <p:spPr>
          <a:xfrm>
            <a:off x="0" y="6490628"/>
            <a:ext cx="2311400" cy="365125"/>
          </a:xfrm>
        </p:spPr>
        <p:txBody>
          <a:bodyPr/>
          <a:lstStyle/>
          <a:p>
            <a:pPr>
              <a:defRPr/>
            </a:pPr>
            <a:fld id="{077FBED7-15A5-4A14-8007-DBF1734DA2A8}"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1251EEC-72C6-4E89-991A-1DA82A028D30}"/>
              </a:ext>
            </a:extLst>
          </p:cNvPr>
          <p:cNvSpPr>
            <a:spLocks noGrp="1"/>
          </p:cNvSpPr>
          <p:nvPr>
            <p:ph type="sldNum" sz="quarter" idx="12"/>
          </p:nvPr>
        </p:nvSpPr>
        <p:spPr>
          <a:xfrm>
            <a:off x="7625918" y="6490627"/>
            <a:ext cx="2311400" cy="365125"/>
          </a:xfrm>
        </p:spPr>
        <p:txBody>
          <a:bodyPr/>
          <a:lstStyle/>
          <a:p>
            <a:pPr algn="r">
              <a:defRPr/>
            </a:pPr>
            <a:fld id="{8FB61C5C-FEA0-4F36-85AB-8E96B7CB5A86}" type="slidenum">
              <a:rPr lang="en-US" sz="1200" smtClean="0">
                <a:latin typeface="Times New Roman" panose="02020603050405020304" pitchFamily="18" charset="0"/>
                <a:cs typeface="Times New Roman" panose="02020603050405020304" pitchFamily="18" charset="0"/>
              </a:rPr>
              <a:pPr algn="r">
                <a:defRPr/>
              </a:pPr>
              <a:t>12</a:t>
            </a:fld>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0E0A61F-404D-4703-A9EC-7A79A1C94979}"/>
              </a:ext>
            </a:extLst>
          </p:cNvPr>
          <p:cNvSpPr txBox="1"/>
          <p:nvPr/>
        </p:nvSpPr>
        <p:spPr>
          <a:xfrm>
            <a:off x="2476130" y="403626"/>
            <a:ext cx="4953740"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Cleaning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4AE56CB-2835-41E5-ACD3-1CC9F434368C}"/>
              </a:ext>
            </a:extLst>
          </p:cNvPr>
          <p:cNvSpPr txBox="1"/>
          <p:nvPr/>
        </p:nvSpPr>
        <p:spPr>
          <a:xfrm>
            <a:off x="121341" y="1571348"/>
            <a:ext cx="9142088" cy="646331"/>
          </a:xfrm>
          <a:prstGeom prst="rect">
            <a:avLst/>
          </a:prstGeom>
          <a:noFill/>
        </p:spPr>
        <p:txBody>
          <a:bodyPr wrap="square" rtlCol="0">
            <a:spAutoFit/>
          </a:bodyPr>
          <a:lstStyle/>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Removing null values: </a:t>
            </a:r>
            <a:r>
              <a:rPr lang="en-US" sz="1800" dirty="0">
                <a:latin typeface="Times New Roman" panose="02020603050405020304" pitchFamily="18" charset="0"/>
                <a:cs typeface="Times New Roman" panose="02020603050405020304" pitchFamily="18" charset="0"/>
              </a:rPr>
              <a:t>Termination Date column has 834 null values, which is more than 50%,hence provides no information for supervised learning.</a:t>
            </a:r>
          </a:p>
        </p:txBody>
      </p:sp>
      <p:sp>
        <p:nvSpPr>
          <p:cNvPr id="9"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Data cleaning</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0"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12" name="Picture 11">
            <a:extLst>
              <a:ext uri="{FF2B5EF4-FFF2-40B4-BE49-F238E27FC236}">
                <a16:creationId xmlns:a16="http://schemas.microsoft.com/office/drawing/2014/main" id="{180FC0CC-16A9-4B28-B325-5FA2511B7A6B}"/>
              </a:ext>
            </a:extLst>
          </p:cNvPr>
          <p:cNvPicPr>
            <a:picLocks noChangeAspect="1"/>
          </p:cNvPicPr>
          <p:nvPr/>
        </p:nvPicPr>
        <p:blipFill rotWithShape="1">
          <a:blip r:embed="rId3"/>
          <a:srcRect l="13564" t="21617" r="13627" b="9058"/>
          <a:stretch/>
        </p:blipFill>
        <p:spPr>
          <a:xfrm>
            <a:off x="381740" y="2217679"/>
            <a:ext cx="8931072" cy="3862874"/>
          </a:xfrm>
          <a:prstGeom prst="rect">
            <a:avLst/>
          </a:prstGeom>
          <a:ln>
            <a:solidFill>
              <a:schemeClr val="tx1"/>
            </a:solidFill>
          </a:ln>
        </p:spPr>
      </p:pic>
    </p:spTree>
    <p:extLst>
      <p:ext uri="{BB962C8B-B14F-4D97-AF65-F5344CB8AC3E}">
        <p14:creationId xmlns:p14="http://schemas.microsoft.com/office/powerpoint/2010/main" val="2730247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62E52-6F4F-46F1-94D7-85AA43731E68}"/>
              </a:ext>
            </a:extLst>
          </p:cNvPr>
          <p:cNvSpPr>
            <a:spLocks noGrp="1"/>
          </p:cNvSpPr>
          <p:nvPr>
            <p:ph type="dt" sz="half" idx="10"/>
          </p:nvPr>
        </p:nvSpPr>
        <p:spPr>
          <a:xfrm>
            <a:off x="0" y="6494925"/>
            <a:ext cx="2349298" cy="365125"/>
          </a:xfrm>
        </p:spPr>
        <p:txBody>
          <a:bodyPr/>
          <a:lstStyle/>
          <a:p>
            <a:pPr>
              <a:defRPr/>
            </a:pPr>
            <a:fld id="{ABCB4E28-9000-445D-AEAF-69DBF8B78F54}"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9E48B82-3560-4CE3-92D8-2B3CE1EC8785}"/>
              </a:ext>
            </a:extLst>
          </p:cNvPr>
          <p:cNvSpPr>
            <a:spLocks noGrp="1"/>
          </p:cNvSpPr>
          <p:nvPr>
            <p:ph type="sldNum" sz="quarter" idx="12"/>
          </p:nvPr>
        </p:nvSpPr>
        <p:spPr>
          <a:xfrm>
            <a:off x="7556702" y="6492875"/>
            <a:ext cx="2349298" cy="365125"/>
          </a:xfrm>
        </p:spPr>
        <p:txBody>
          <a:bodyPr/>
          <a:lstStyle/>
          <a:p>
            <a:pPr algn="r">
              <a:defRPr/>
            </a:pPr>
            <a:fld id="{8FB61C5C-FEA0-4F36-85AB-8E96B7CB5A86}" type="slidenum">
              <a:rPr lang="en-US" sz="1200" smtClean="0">
                <a:latin typeface="Times New Roman" panose="02020603050405020304" pitchFamily="18" charset="0"/>
                <a:cs typeface="Times New Roman" panose="02020603050405020304" pitchFamily="18" charset="0"/>
              </a:rPr>
              <a:pPr algn="r">
                <a:defRPr/>
              </a:pPr>
              <a:t>13</a:t>
            </a:fld>
            <a:endParaRPr lang="en-US"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0E0A61F-404D-4703-A9EC-7A79A1C94979}"/>
              </a:ext>
            </a:extLst>
          </p:cNvPr>
          <p:cNvSpPr txBox="1"/>
          <p:nvPr/>
        </p:nvSpPr>
        <p:spPr>
          <a:xfrm>
            <a:off x="2476129" y="403626"/>
            <a:ext cx="5034961"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Cleaning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09F92CA-2B81-4818-9740-26D5FEB3CF39}"/>
              </a:ext>
            </a:extLst>
          </p:cNvPr>
          <p:cNvSpPr txBox="1"/>
          <p:nvPr/>
        </p:nvSpPr>
        <p:spPr>
          <a:xfrm>
            <a:off x="201684" y="1480579"/>
            <a:ext cx="9589430" cy="646331"/>
          </a:xfrm>
          <a:prstGeom prst="rect">
            <a:avLst/>
          </a:prstGeom>
          <a:noFill/>
        </p:spPr>
        <p:txBody>
          <a:bodyPr wrap="square" rtlCol="0">
            <a:spAutoFit/>
          </a:bodyPr>
          <a:lstStyle/>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Conversion to numerical data type: </a:t>
            </a:r>
            <a:r>
              <a:rPr lang="en-US" sz="1800" dirty="0">
                <a:latin typeface="Times New Roman" panose="02020603050405020304" pitchFamily="18" charset="0"/>
                <a:cs typeface="Times New Roman" panose="02020603050405020304" pitchFamily="18" charset="0"/>
              </a:rPr>
              <a:t>Current status and employee position were converted separately using replace function, remaining  using label encoder.</a:t>
            </a:r>
          </a:p>
        </p:txBody>
      </p:sp>
      <p:sp>
        <p:nvSpPr>
          <p:cNvPr id="10"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Data cleaning</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1"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5" name="Picture 4">
            <a:extLst>
              <a:ext uri="{FF2B5EF4-FFF2-40B4-BE49-F238E27FC236}">
                <a16:creationId xmlns:a16="http://schemas.microsoft.com/office/drawing/2014/main" id="{FBA8ABF0-82CE-407B-9181-2B669C26F477}"/>
              </a:ext>
            </a:extLst>
          </p:cNvPr>
          <p:cNvPicPr>
            <a:picLocks noChangeAspect="1"/>
          </p:cNvPicPr>
          <p:nvPr/>
        </p:nvPicPr>
        <p:blipFill rotWithShape="1">
          <a:blip r:embed="rId3"/>
          <a:srcRect l="13846" t="21114" r="13720" b="5542"/>
          <a:stretch/>
        </p:blipFill>
        <p:spPr>
          <a:xfrm>
            <a:off x="604911" y="2126910"/>
            <a:ext cx="8778239" cy="4086809"/>
          </a:xfrm>
          <a:prstGeom prst="rect">
            <a:avLst/>
          </a:prstGeom>
          <a:ln>
            <a:solidFill>
              <a:schemeClr val="tx1"/>
            </a:solidFill>
          </a:ln>
        </p:spPr>
      </p:pic>
    </p:spTree>
    <p:extLst>
      <p:ext uri="{BB962C8B-B14F-4D97-AF65-F5344CB8AC3E}">
        <p14:creationId xmlns:p14="http://schemas.microsoft.com/office/powerpoint/2010/main" val="3555815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9E87DA-990C-4307-8031-FDDD652D18DA}"/>
              </a:ext>
            </a:extLst>
          </p:cNvPr>
          <p:cNvSpPr>
            <a:spLocks noGrp="1"/>
          </p:cNvSpPr>
          <p:nvPr>
            <p:ph type="dt" sz="half" idx="10"/>
          </p:nvPr>
        </p:nvSpPr>
        <p:spPr>
          <a:xfrm>
            <a:off x="0" y="6492874"/>
            <a:ext cx="2311400" cy="365125"/>
          </a:xfrm>
        </p:spPr>
        <p:txBody>
          <a:bodyPr/>
          <a:lstStyle/>
          <a:p>
            <a:pPr>
              <a:defRPr/>
            </a:pPr>
            <a:fld id="{238B8F78-EF2C-462C-BBC4-8F01771369D4}"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607EDB0-0229-4C39-95D7-982387C64800}"/>
              </a:ext>
            </a:extLst>
          </p:cNvPr>
          <p:cNvSpPr>
            <a:spLocks noGrp="1"/>
          </p:cNvSpPr>
          <p:nvPr>
            <p:ph type="sldNum" sz="quarter" idx="12"/>
          </p:nvPr>
        </p:nvSpPr>
        <p:spPr>
          <a:xfrm>
            <a:off x="7594600" y="6492875"/>
            <a:ext cx="2311400" cy="365125"/>
          </a:xfrm>
        </p:spPr>
        <p:txBody>
          <a:bodyPr/>
          <a:lstStyle/>
          <a:p>
            <a:pPr algn="r">
              <a:defRPr/>
            </a:pPr>
            <a:r>
              <a:rPr lang="en-US" sz="1200" dirty="0">
                <a:latin typeface="Times New Roman" panose="02020603050405020304" pitchFamily="18" charset="0"/>
                <a:cs typeface="Times New Roman" panose="02020603050405020304" pitchFamily="18" charset="0"/>
              </a:rPr>
              <a:t>                                  </a:t>
            </a:r>
            <a:fld id="{8FB61C5C-FEA0-4F36-85AB-8E96B7CB5A86}" type="slidenum">
              <a:rPr lang="en-US" sz="1200" smtClean="0">
                <a:latin typeface="Times New Roman" panose="02020603050405020304" pitchFamily="18" charset="0"/>
                <a:cs typeface="Times New Roman" panose="02020603050405020304" pitchFamily="18" charset="0"/>
              </a:rPr>
              <a:pPr algn="r">
                <a:defRPr/>
              </a:pPr>
              <a:t>14</a:t>
            </a:fld>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41E8054-9066-4965-AF90-D1B7B88D3B33}"/>
              </a:ext>
            </a:extLst>
          </p:cNvPr>
          <p:cNvSpPr txBox="1"/>
          <p:nvPr/>
        </p:nvSpPr>
        <p:spPr>
          <a:xfrm>
            <a:off x="2393303" y="351802"/>
            <a:ext cx="4954554"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Cleaning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09246AA-EFF0-40D0-80DE-A8C9CD299821}"/>
              </a:ext>
            </a:extLst>
          </p:cNvPr>
          <p:cNvSpPr txBox="1"/>
          <p:nvPr/>
        </p:nvSpPr>
        <p:spPr>
          <a:xfrm>
            <a:off x="146729" y="1463331"/>
            <a:ext cx="9137230" cy="369332"/>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To find the remaining object variables which needs to be converted to numerical data type.</a:t>
            </a:r>
          </a:p>
        </p:txBody>
      </p:sp>
      <p:sp>
        <p:nvSpPr>
          <p:cNvPr id="9"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Data cleaning</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0"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6" name="Picture 5">
            <a:extLst>
              <a:ext uri="{FF2B5EF4-FFF2-40B4-BE49-F238E27FC236}">
                <a16:creationId xmlns:a16="http://schemas.microsoft.com/office/drawing/2014/main" id="{5BB01FFA-1855-4E47-B0C6-DD1C1253850B}"/>
              </a:ext>
            </a:extLst>
          </p:cNvPr>
          <p:cNvPicPr>
            <a:picLocks noChangeAspect="1"/>
          </p:cNvPicPr>
          <p:nvPr/>
        </p:nvPicPr>
        <p:blipFill rotWithShape="1">
          <a:blip r:embed="rId3"/>
          <a:srcRect l="13795" t="21617" r="13815" b="5040"/>
          <a:stretch/>
        </p:blipFill>
        <p:spPr>
          <a:xfrm>
            <a:off x="603357" y="1832663"/>
            <a:ext cx="8600717" cy="4086808"/>
          </a:xfrm>
          <a:prstGeom prst="rect">
            <a:avLst/>
          </a:prstGeom>
          <a:ln>
            <a:solidFill>
              <a:schemeClr val="tx1"/>
            </a:solidFill>
          </a:ln>
        </p:spPr>
      </p:pic>
    </p:spTree>
    <p:extLst>
      <p:ext uri="{BB962C8B-B14F-4D97-AF65-F5344CB8AC3E}">
        <p14:creationId xmlns:p14="http://schemas.microsoft.com/office/powerpoint/2010/main" val="274059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A63910-7694-4C4E-B2AA-603F68323A5C}"/>
              </a:ext>
            </a:extLst>
          </p:cNvPr>
          <p:cNvSpPr>
            <a:spLocks noGrp="1"/>
          </p:cNvSpPr>
          <p:nvPr>
            <p:ph type="dt" sz="half" idx="10"/>
          </p:nvPr>
        </p:nvSpPr>
        <p:spPr>
          <a:xfrm>
            <a:off x="-1" y="6492875"/>
            <a:ext cx="2311400" cy="365125"/>
          </a:xfrm>
        </p:spPr>
        <p:txBody>
          <a:bodyPr/>
          <a:lstStyle/>
          <a:p>
            <a:pPr>
              <a:defRPr/>
            </a:pPr>
            <a:fld id="{9027B580-18B4-488C-A1B7-1361C731BA87}" type="datetime5">
              <a:rPr lang="en-US" sz="1200" smtClean="0"/>
              <a:t>26-Oct-21</a:t>
            </a:fld>
            <a:endParaRPr lang="en-US" sz="1200" dirty="0"/>
          </a:p>
        </p:txBody>
      </p:sp>
      <p:sp>
        <p:nvSpPr>
          <p:cNvPr id="3" name="Slide Number Placeholder 2">
            <a:extLst>
              <a:ext uri="{FF2B5EF4-FFF2-40B4-BE49-F238E27FC236}">
                <a16:creationId xmlns:a16="http://schemas.microsoft.com/office/drawing/2014/main" id="{DFE3DD95-38F3-4326-8DDD-9454918A1723}"/>
              </a:ext>
            </a:extLst>
          </p:cNvPr>
          <p:cNvSpPr>
            <a:spLocks noGrp="1"/>
          </p:cNvSpPr>
          <p:nvPr>
            <p:ph type="sldNum" sz="quarter" idx="12"/>
          </p:nvPr>
        </p:nvSpPr>
        <p:spPr>
          <a:xfrm>
            <a:off x="7594600" y="6490628"/>
            <a:ext cx="2311400" cy="365125"/>
          </a:xfrm>
        </p:spPr>
        <p:txBody>
          <a:bodyPr/>
          <a:lstStyle/>
          <a:p>
            <a:pPr algn="r">
              <a:defRPr/>
            </a:pPr>
            <a:fld id="{8FB61C5C-FEA0-4F36-85AB-8E96B7CB5A86}" type="slidenum">
              <a:rPr lang="en-US" sz="1200" smtClean="0"/>
              <a:pPr algn="r">
                <a:defRPr/>
              </a:pPr>
              <a:t>15</a:t>
            </a:fld>
            <a:endParaRPr lang="en-US" sz="1200" dirty="0"/>
          </a:p>
        </p:txBody>
      </p:sp>
      <p:sp>
        <p:nvSpPr>
          <p:cNvPr id="5" name="TextBox 4">
            <a:extLst>
              <a:ext uri="{FF2B5EF4-FFF2-40B4-BE49-F238E27FC236}">
                <a16:creationId xmlns:a16="http://schemas.microsoft.com/office/drawing/2014/main" id="{F7F71AEC-6DB2-4D86-9EDF-CC3B588EC57C}"/>
              </a:ext>
            </a:extLst>
          </p:cNvPr>
          <p:cNvSpPr txBox="1"/>
          <p:nvPr/>
        </p:nvSpPr>
        <p:spPr>
          <a:xfrm>
            <a:off x="2374641" y="513736"/>
            <a:ext cx="4954554"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Cleaning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97A9AE3-8AB2-4B14-AEBF-1C72C5B90D24}"/>
              </a:ext>
            </a:extLst>
          </p:cNvPr>
          <p:cNvSpPr txBox="1"/>
          <p:nvPr/>
        </p:nvSpPr>
        <p:spPr>
          <a:xfrm>
            <a:off x="-1" y="1470471"/>
            <a:ext cx="9734843" cy="646331"/>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Dropping of the columns which are unique identifier and having high null values.</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Converting remaining object columns to numeric using label encoder. </a:t>
            </a:r>
          </a:p>
        </p:txBody>
      </p:sp>
      <p:sp>
        <p:nvSpPr>
          <p:cNvPr id="9"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Data cleaning</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0"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6" name="Picture 5">
            <a:extLst>
              <a:ext uri="{FF2B5EF4-FFF2-40B4-BE49-F238E27FC236}">
                <a16:creationId xmlns:a16="http://schemas.microsoft.com/office/drawing/2014/main" id="{2EA37D3D-E712-49DA-B4E9-92F5041462B1}"/>
              </a:ext>
            </a:extLst>
          </p:cNvPr>
          <p:cNvPicPr>
            <a:picLocks noChangeAspect="1"/>
          </p:cNvPicPr>
          <p:nvPr/>
        </p:nvPicPr>
        <p:blipFill rotWithShape="1">
          <a:blip r:embed="rId3"/>
          <a:srcRect l="13469" t="21449" r="13627" b="18483"/>
          <a:stretch/>
        </p:blipFill>
        <p:spPr>
          <a:xfrm>
            <a:off x="487489" y="2308134"/>
            <a:ext cx="9008203" cy="3347078"/>
          </a:xfrm>
          <a:prstGeom prst="rect">
            <a:avLst/>
          </a:prstGeom>
          <a:ln>
            <a:solidFill>
              <a:schemeClr val="tx1"/>
            </a:solidFill>
          </a:ln>
        </p:spPr>
      </p:pic>
    </p:spTree>
    <p:extLst>
      <p:ext uri="{BB962C8B-B14F-4D97-AF65-F5344CB8AC3E}">
        <p14:creationId xmlns:p14="http://schemas.microsoft.com/office/powerpoint/2010/main" val="393124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709754-20C7-4D31-BEBD-7B6E9D52A058}"/>
              </a:ext>
            </a:extLst>
          </p:cNvPr>
          <p:cNvSpPr>
            <a:spLocks noGrp="1"/>
          </p:cNvSpPr>
          <p:nvPr>
            <p:ph type="dt" sz="half" idx="10"/>
          </p:nvPr>
        </p:nvSpPr>
        <p:spPr>
          <a:xfrm>
            <a:off x="0" y="6519238"/>
            <a:ext cx="2311400" cy="365125"/>
          </a:xfrm>
        </p:spPr>
        <p:txBody>
          <a:bodyPr/>
          <a:lstStyle/>
          <a:p>
            <a:pPr>
              <a:defRPr/>
            </a:pPr>
            <a:fld id="{1724F344-65D4-4AF4-816F-D2BE40E0E097}"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E4A8328-0F74-4CB9-B4C2-29E8E98332D0}"/>
              </a:ext>
            </a:extLst>
          </p:cNvPr>
          <p:cNvSpPr>
            <a:spLocks noGrp="1"/>
          </p:cNvSpPr>
          <p:nvPr>
            <p:ph type="sldNum" sz="quarter" idx="12"/>
          </p:nvPr>
        </p:nvSpPr>
        <p:spPr>
          <a:xfrm>
            <a:off x="7594600" y="6508750"/>
            <a:ext cx="2311400" cy="365125"/>
          </a:xfrm>
        </p:spPr>
        <p:txBody>
          <a:bodyPr/>
          <a:lstStyle/>
          <a:p>
            <a:pPr algn="r">
              <a:defRPr/>
            </a:pPr>
            <a:fld id="{8FB61C5C-FEA0-4F36-85AB-8E96B7CB5A86}" type="slidenum">
              <a:rPr lang="en-US" sz="1200" smtClean="0">
                <a:latin typeface="Times New Roman" panose="02020603050405020304" pitchFamily="18" charset="0"/>
                <a:cs typeface="Times New Roman" panose="02020603050405020304" pitchFamily="18" charset="0"/>
              </a:rPr>
              <a:pPr algn="r">
                <a:defRPr/>
              </a:pPr>
              <a:t>16</a:t>
            </a:fld>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21118C9-1063-4EB1-B6BF-7B305BF4A2F4}"/>
              </a:ext>
            </a:extLst>
          </p:cNvPr>
          <p:cNvSpPr txBox="1"/>
          <p:nvPr/>
        </p:nvSpPr>
        <p:spPr>
          <a:xfrm>
            <a:off x="2144746" y="504405"/>
            <a:ext cx="4954554"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Cleaning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3ED00F1-4B5F-4018-8473-11B8DD68FD02}"/>
              </a:ext>
            </a:extLst>
          </p:cNvPr>
          <p:cNvSpPr txBox="1"/>
          <p:nvPr/>
        </p:nvSpPr>
        <p:spPr>
          <a:xfrm>
            <a:off x="0" y="1530220"/>
            <a:ext cx="9805182" cy="2031325"/>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Line 51 shows all the categorical columns and line 53 shows all numeric columns.</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Feature selection for categorical and numerical columns were done separately using chi2 and RFE respectively.</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Automated functions for chi2 test and RFE was used.</a:t>
            </a:r>
          </a:p>
          <a:p>
            <a:pPr marL="342900" indent="-342900">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p:txBody>
      </p:sp>
      <p:sp>
        <p:nvSpPr>
          <p:cNvPr id="9"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Feature Selection</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0"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6" name="Picture 5">
            <a:extLst>
              <a:ext uri="{FF2B5EF4-FFF2-40B4-BE49-F238E27FC236}">
                <a16:creationId xmlns:a16="http://schemas.microsoft.com/office/drawing/2014/main" id="{9F1EEFF0-B028-4929-8F09-5D9579E72BFD}"/>
              </a:ext>
            </a:extLst>
          </p:cNvPr>
          <p:cNvPicPr>
            <a:picLocks noChangeAspect="1"/>
          </p:cNvPicPr>
          <p:nvPr/>
        </p:nvPicPr>
        <p:blipFill rotWithShape="1">
          <a:blip r:embed="rId3"/>
          <a:srcRect l="11680" t="33506" r="13156" b="22956"/>
          <a:stretch/>
        </p:blipFill>
        <p:spPr>
          <a:xfrm>
            <a:off x="478302" y="2901821"/>
            <a:ext cx="8975187" cy="3209730"/>
          </a:xfrm>
          <a:prstGeom prst="rect">
            <a:avLst/>
          </a:prstGeom>
          <a:ln>
            <a:solidFill>
              <a:schemeClr val="tx1"/>
            </a:solidFill>
          </a:ln>
        </p:spPr>
      </p:pic>
    </p:spTree>
    <p:extLst>
      <p:ext uri="{BB962C8B-B14F-4D97-AF65-F5344CB8AC3E}">
        <p14:creationId xmlns:p14="http://schemas.microsoft.com/office/powerpoint/2010/main" val="2155505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1D417-587A-4BEA-9A22-1CEA21B48068}"/>
              </a:ext>
            </a:extLst>
          </p:cNvPr>
          <p:cNvSpPr>
            <a:spLocks noGrp="1"/>
          </p:cNvSpPr>
          <p:nvPr>
            <p:ph type="dt" sz="half" idx="10"/>
          </p:nvPr>
        </p:nvSpPr>
        <p:spPr>
          <a:xfrm>
            <a:off x="0" y="6502888"/>
            <a:ext cx="2311400" cy="365125"/>
          </a:xfrm>
        </p:spPr>
        <p:txBody>
          <a:bodyPr/>
          <a:lstStyle/>
          <a:p>
            <a:pPr>
              <a:defRPr/>
            </a:pPr>
            <a:fld id="{1B28A6A7-1EC1-4852-8929-906A370B9199}"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8F370D8-41A3-4E3E-92D4-093526F68837}"/>
              </a:ext>
            </a:extLst>
          </p:cNvPr>
          <p:cNvSpPr>
            <a:spLocks noGrp="1"/>
          </p:cNvSpPr>
          <p:nvPr>
            <p:ph type="sldNum" sz="quarter" idx="12"/>
          </p:nvPr>
        </p:nvSpPr>
        <p:spPr>
          <a:xfrm>
            <a:off x="7594600" y="6455312"/>
            <a:ext cx="2311400" cy="365125"/>
          </a:xfrm>
        </p:spPr>
        <p:txBody>
          <a:bodyPr/>
          <a:lstStyle/>
          <a:p>
            <a:pPr algn="r">
              <a:defRPr/>
            </a:pPr>
            <a:fld id="{8FB61C5C-FEA0-4F36-85AB-8E96B7CB5A86}" type="slidenum">
              <a:rPr lang="en-US" sz="1200" smtClean="0">
                <a:latin typeface="Times New Roman" panose="02020603050405020304" pitchFamily="18" charset="0"/>
                <a:cs typeface="Times New Roman" panose="02020603050405020304" pitchFamily="18" charset="0"/>
              </a:rPr>
              <a:pPr algn="r">
                <a:defRPr/>
              </a:pPr>
              <a:t>17</a:t>
            </a:fld>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2013726-15B6-4518-9452-227F9D6E4FF5}"/>
              </a:ext>
            </a:extLst>
          </p:cNvPr>
          <p:cNvSpPr txBox="1"/>
          <p:nvPr/>
        </p:nvSpPr>
        <p:spPr>
          <a:xfrm>
            <a:off x="2477278" y="420429"/>
            <a:ext cx="4954554"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Feature Selection</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6EB62D3-BFB7-4BC8-96DA-AB6EC2A7F40B}"/>
              </a:ext>
            </a:extLst>
          </p:cNvPr>
          <p:cNvSpPr txBox="1"/>
          <p:nvPr/>
        </p:nvSpPr>
        <p:spPr>
          <a:xfrm>
            <a:off x="0" y="1509977"/>
            <a:ext cx="9906000" cy="646331"/>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Chi-square test: This is the automated function for chi2 test . The test is applied only on categorical variables, it displays result in terms of column significance and p values.</a:t>
            </a:r>
          </a:p>
        </p:txBody>
      </p:sp>
      <p:sp>
        <p:nvSpPr>
          <p:cNvPr id="9"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Feature Selection</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0"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6" name="Picture 5">
            <a:extLst>
              <a:ext uri="{FF2B5EF4-FFF2-40B4-BE49-F238E27FC236}">
                <a16:creationId xmlns:a16="http://schemas.microsoft.com/office/drawing/2014/main" id="{C9CAD74E-548C-4B05-89B3-2660EA9AA68F}"/>
              </a:ext>
            </a:extLst>
          </p:cNvPr>
          <p:cNvPicPr>
            <a:picLocks noChangeAspect="1"/>
          </p:cNvPicPr>
          <p:nvPr/>
        </p:nvPicPr>
        <p:blipFill rotWithShape="1">
          <a:blip r:embed="rId3"/>
          <a:srcRect l="14788" t="22957" r="13627" b="4872"/>
          <a:stretch/>
        </p:blipFill>
        <p:spPr>
          <a:xfrm>
            <a:off x="450166" y="2308977"/>
            <a:ext cx="9045526" cy="3781991"/>
          </a:xfrm>
          <a:prstGeom prst="rect">
            <a:avLst/>
          </a:prstGeom>
          <a:ln>
            <a:solidFill>
              <a:schemeClr val="tx1"/>
            </a:solidFill>
          </a:ln>
        </p:spPr>
      </p:pic>
    </p:spTree>
    <p:extLst>
      <p:ext uri="{BB962C8B-B14F-4D97-AF65-F5344CB8AC3E}">
        <p14:creationId xmlns:p14="http://schemas.microsoft.com/office/powerpoint/2010/main" val="585709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1D417-587A-4BEA-9A22-1CEA21B48068}"/>
              </a:ext>
            </a:extLst>
          </p:cNvPr>
          <p:cNvSpPr>
            <a:spLocks noGrp="1"/>
          </p:cNvSpPr>
          <p:nvPr>
            <p:ph type="dt" sz="half" idx="10"/>
          </p:nvPr>
        </p:nvSpPr>
        <p:spPr>
          <a:xfrm>
            <a:off x="0" y="6491022"/>
            <a:ext cx="2311400" cy="365125"/>
          </a:xfrm>
        </p:spPr>
        <p:txBody>
          <a:bodyPr/>
          <a:lstStyle/>
          <a:p>
            <a:pPr>
              <a:defRPr/>
            </a:pPr>
            <a:fld id="{6ABBF882-DCB4-4582-939A-9AB55DFFA30F}"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8F370D8-41A3-4E3E-92D4-093526F68837}"/>
              </a:ext>
            </a:extLst>
          </p:cNvPr>
          <p:cNvSpPr>
            <a:spLocks noGrp="1"/>
          </p:cNvSpPr>
          <p:nvPr>
            <p:ph type="sldNum" sz="quarter" idx="12"/>
          </p:nvPr>
        </p:nvSpPr>
        <p:spPr>
          <a:xfrm>
            <a:off x="7594600" y="6462981"/>
            <a:ext cx="2311400" cy="365125"/>
          </a:xfrm>
        </p:spPr>
        <p:txBody>
          <a:bodyPr/>
          <a:lstStyle/>
          <a:p>
            <a:pPr algn="r">
              <a:defRPr/>
            </a:pPr>
            <a:fld id="{8FB61C5C-FEA0-4F36-85AB-8E96B7CB5A86}" type="slidenum">
              <a:rPr lang="en-US" sz="1200" smtClean="0">
                <a:latin typeface="Times New Roman" panose="02020603050405020304" pitchFamily="18" charset="0"/>
                <a:cs typeface="Times New Roman" panose="02020603050405020304" pitchFamily="18" charset="0"/>
              </a:rPr>
              <a:pPr algn="r">
                <a:defRPr/>
              </a:pPr>
              <a:t>18</a:t>
            </a:fld>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2013726-15B6-4518-9452-227F9D6E4FF5}"/>
              </a:ext>
            </a:extLst>
          </p:cNvPr>
          <p:cNvSpPr txBox="1"/>
          <p:nvPr/>
        </p:nvSpPr>
        <p:spPr>
          <a:xfrm>
            <a:off x="2477278" y="420429"/>
            <a:ext cx="4954554"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Feature Selection</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6EB62D3-BFB7-4BC8-96DA-AB6EC2A7F40B}"/>
              </a:ext>
            </a:extLst>
          </p:cNvPr>
          <p:cNvSpPr txBox="1"/>
          <p:nvPr/>
        </p:nvSpPr>
        <p:spPr>
          <a:xfrm>
            <a:off x="-1" y="1502229"/>
            <a:ext cx="9906001" cy="646331"/>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Recursive Feature Elimination (Automated Function) : This function is applied only on numerical variables, it displays result in terms of column importance.</a:t>
            </a:r>
          </a:p>
        </p:txBody>
      </p:sp>
      <p:sp>
        <p:nvSpPr>
          <p:cNvPr id="9"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Feature Selection</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0"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7" name="Picture 6">
            <a:extLst>
              <a:ext uri="{FF2B5EF4-FFF2-40B4-BE49-F238E27FC236}">
                <a16:creationId xmlns:a16="http://schemas.microsoft.com/office/drawing/2014/main" id="{F848A1D9-A023-4864-817B-E0ED593422C8}"/>
              </a:ext>
            </a:extLst>
          </p:cNvPr>
          <p:cNvPicPr>
            <a:picLocks noChangeAspect="1"/>
          </p:cNvPicPr>
          <p:nvPr/>
        </p:nvPicPr>
        <p:blipFill rotWithShape="1">
          <a:blip r:embed="rId3"/>
          <a:srcRect l="12569" t="21448" r="13438" b="5207"/>
          <a:stretch/>
        </p:blipFill>
        <p:spPr>
          <a:xfrm>
            <a:off x="431800" y="2244417"/>
            <a:ext cx="8842828" cy="4086808"/>
          </a:xfrm>
          <a:prstGeom prst="rect">
            <a:avLst/>
          </a:prstGeom>
          <a:ln>
            <a:solidFill>
              <a:schemeClr val="tx1"/>
            </a:solidFill>
          </a:ln>
        </p:spPr>
      </p:pic>
    </p:spTree>
    <p:extLst>
      <p:ext uri="{BB962C8B-B14F-4D97-AF65-F5344CB8AC3E}">
        <p14:creationId xmlns:p14="http://schemas.microsoft.com/office/powerpoint/2010/main" val="401222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A1D417-587A-4BEA-9A22-1CEA21B48068}"/>
              </a:ext>
            </a:extLst>
          </p:cNvPr>
          <p:cNvSpPr>
            <a:spLocks noGrp="1"/>
          </p:cNvSpPr>
          <p:nvPr>
            <p:ph type="dt" sz="half" idx="10"/>
          </p:nvPr>
        </p:nvSpPr>
        <p:spPr>
          <a:xfrm>
            <a:off x="-1" y="6492875"/>
            <a:ext cx="2311400" cy="365125"/>
          </a:xfrm>
        </p:spPr>
        <p:txBody>
          <a:bodyPr/>
          <a:lstStyle/>
          <a:p>
            <a:pPr>
              <a:defRPr/>
            </a:pPr>
            <a:fld id="{67A1B067-5A91-4CB2-ACD0-FABE14D01F0C}"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8F370D8-41A3-4E3E-92D4-093526F68837}"/>
              </a:ext>
            </a:extLst>
          </p:cNvPr>
          <p:cNvSpPr>
            <a:spLocks noGrp="1"/>
          </p:cNvSpPr>
          <p:nvPr>
            <p:ph type="sldNum" sz="quarter" idx="12"/>
          </p:nvPr>
        </p:nvSpPr>
        <p:spPr>
          <a:xfrm>
            <a:off x="7594600" y="6492875"/>
            <a:ext cx="2311400" cy="365125"/>
          </a:xfrm>
        </p:spPr>
        <p:txBody>
          <a:bodyPr/>
          <a:lstStyle/>
          <a:p>
            <a:pPr algn="r">
              <a:defRPr/>
            </a:pPr>
            <a:fld id="{8FB61C5C-FEA0-4F36-85AB-8E96B7CB5A86}" type="slidenum">
              <a:rPr lang="en-US" sz="1200" smtClean="0">
                <a:latin typeface="Times New Roman" panose="02020603050405020304" pitchFamily="18" charset="0"/>
                <a:cs typeface="Times New Roman" panose="02020603050405020304" pitchFamily="18" charset="0"/>
              </a:rPr>
              <a:pPr algn="r">
                <a:defRPr/>
              </a:pPr>
              <a:t>19</a:t>
            </a:fld>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2013726-15B6-4518-9452-227F9D6E4FF5}"/>
              </a:ext>
            </a:extLst>
          </p:cNvPr>
          <p:cNvSpPr txBox="1"/>
          <p:nvPr/>
        </p:nvSpPr>
        <p:spPr>
          <a:xfrm>
            <a:off x="2477278" y="420429"/>
            <a:ext cx="4954554"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Feature Selection</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6EB62D3-BFB7-4BC8-96DA-AB6EC2A7F40B}"/>
              </a:ext>
            </a:extLst>
          </p:cNvPr>
          <p:cNvSpPr txBox="1"/>
          <p:nvPr/>
        </p:nvSpPr>
        <p:spPr>
          <a:xfrm>
            <a:off x="-1" y="1403784"/>
            <a:ext cx="9274629" cy="646331"/>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Below is the list for selected feature for categorical and numerical columns.</a:t>
            </a:r>
          </a:p>
          <a:p>
            <a:pPr marL="342900" indent="-342900">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p:txBody>
      </p:sp>
      <p:sp>
        <p:nvSpPr>
          <p:cNvPr id="9"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Feature Selection</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0"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graphicFrame>
        <p:nvGraphicFramePr>
          <p:cNvPr id="11" name="Table 10">
            <a:extLst>
              <a:ext uri="{FF2B5EF4-FFF2-40B4-BE49-F238E27FC236}">
                <a16:creationId xmlns:a16="http://schemas.microsoft.com/office/drawing/2014/main" id="{5B5F3050-DB1B-4DD3-BB80-358033B3BD50}"/>
              </a:ext>
            </a:extLst>
          </p:cNvPr>
          <p:cNvGraphicFramePr>
            <a:graphicFrameLocks noGrp="1"/>
          </p:cNvGraphicFramePr>
          <p:nvPr>
            <p:extLst>
              <p:ext uri="{D42A27DB-BD31-4B8C-83A1-F6EECF244321}">
                <p14:modId xmlns:p14="http://schemas.microsoft.com/office/powerpoint/2010/main" val="2096067998"/>
              </p:ext>
            </p:extLst>
          </p:nvPr>
        </p:nvGraphicFramePr>
        <p:xfrm>
          <a:off x="362553" y="1808133"/>
          <a:ext cx="7223952" cy="1854723"/>
        </p:xfrm>
        <a:graphic>
          <a:graphicData uri="http://schemas.openxmlformats.org/drawingml/2006/table">
            <a:tbl>
              <a:tblPr>
                <a:tableStyleId>{5C22544A-7EE6-4342-B048-85BDC9FD1C3A}</a:tableStyleId>
              </a:tblPr>
              <a:tblGrid>
                <a:gridCol w="2290523">
                  <a:extLst>
                    <a:ext uri="{9D8B030D-6E8A-4147-A177-3AD203B41FA5}">
                      <a16:colId xmlns:a16="http://schemas.microsoft.com/office/drawing/2014/main" val="4256356877"/>
                    </a:ext>
                  </a:extLst>
                </a:gridCol>
                <a:gridCol w="1862621">
                  <a:extLst>
                    <a:ext uri="{9D8B030D-6E8A-4147-A177-3AD203B41FA5}">
                      <a16:colId xmlns:a16="http://schemas.microsoft.com/office/drawing/2014/main" val="1127815038"/>
                    </a:ext>
                  </a:extLst>
                </a:gridCol>
                <a:gridCol w="1862621">
                  <a:extLst>
                    <a:ext uri="{9D8B030D-6E8A-4147-A177-3AD203B41FA5}">
                      <a16:colId xmlns:a16="http://schemas.microsoft.com/office/drawing/2014/main" val="8041943"/>
                    </a:ext>
                  </a:extLst>
                </a:gridCol>
                <a:gridCol w="1208187">
                  <a:extLst>
                    <a:ext uri="{9D8B030D-6E8A-4147-A177-3AD203B41FA5}">
                      <a16:colId xmlns:a16="http://schemas.microsoft.com/office/drawing/2014/main" val="2003622323"/>
                    </a:ext>
                  </a:extLst>
                </a:gridCol>
              </a:tblGrid>
              <a:tr h="187108">
                <a:tc>
                  <a:txBody>
                    <a:bodyPr/>
                    <a:lstStyle/>
                    <a:p>
                      <a:pPr algn="ctr" fontAlgn="b"/>
                      <a:r>
                        <a:rPr lang="en-US" sz="1300" b="1" u="none" strike="noStrike" dirty="0">
                          <a:effectLst/>
                        </a:rPr>
                        <a:t>Columns</a:t>
                      </a:r>
                      <a:endParaRPr lang="en-US" sz="1300" b="1" i="0" u="none" strike="noStrike" dirty="0">
                        <a:solidFill>
                          <a:srgbClr val="000000"/>
                        </a:solidFill>
                        <a:effectLst/>
                        <a:latin typeface="Calibri" panose="020F0502020204030204" pitchFamily="34" charset="0"/>
                      </a:endParaRPr>
                    </a:p>
                  </a:txBody>
                  <a:tcPr marL="7620" marR="7620" marT="7620" marB="0" anchor="b">
                    <a:solidFill>
                      <a:schemeClr val="bg1">
                        <a:lumMod val="65000"/>
                      </a:schemeClr>
                    </a:solidFill>
                  </a:tcPr>
                </a:tc>
                <a:tc>
                  <a:txBody>
                    <a:bodyPr/>
                    <a:lstStyle/>
                    <a:p>
                      <a:pPr algn="ctr" fontAlgn="b"/>
                      <a:r>
                        <a:rPr lang="en-US" sz="1300" b="1" u="none" strike="noStrike" dirty="0" err="1">
                          <a:effectLst/>
                        </a:rPr>
                        <a:t>Pvalues</a:t>
                      </a:r>
                      <a:endParaRPr lang="en-US" sz="1300" b="1" i="0" u="none" strike="noStrike" dirty="0">
                        <a:solidFill>
                          <a:srgbClr val="000000"/>
                        </a:solidFill>
                        <a:effectLst/>
                        <a:latin typeface="Calibri" panose="020F0502020204030204" pitchFamily="34" charset="0"/>
                      </a:endParaRPr>
                    </a:p>
                  </a:txBody>
                  <a:tcPr marL="7620" marR="7620" marT="7620" marB="0" anchor="b">
                    <a:solidFill>
                      <a:schemeClr val="bg1">
                        <a:lumMod val="65000"/>
                      </a:schemeClr>
                    </a:solidFill>
                  </a:tcPr>
                </a:tc>
                <a:tc>
                  <a:txBody>
                    <a:bodyPr/>
                    <a:lstStyle/>
                    <a:p>
                      <a:pPr algn="ctr" fontAlgn="b"/>
                      <a:r>
                        <a:rPr lang="en-US" sz="1300" b="1" u="none" strike="noStrike" dirty="0">
                          <a:effectLst/>
                        </a:rPr>
                        <a:t>Importance</a:t>
                      </a:r>
                      <a:endParaRPr lang="en-US" sz="1300" b="1" i="0" u="none" strike="noStrike" dirty="0">
                        <a:solidFill>
                          <a:srgbClr val="000000"/>
                        </a:solidFill>
                        <a:effectLst/>
                        <a:latin typeface="Calibri" panose="020F0502020204030204" pitchFamily="34" charset="0"/>
                      </a:endParaRPr>
                    </a:p>
                  </a:txBody>
                  <a:tcPr marL="7620" marR="7620" marT="7620" marB="0" anchor="b">
                    <a:solidFill>
                      <a:schemeClr val="bg1">
                        <a:lumMod val="65000"/>
                      </a:schemeClr>
                    </a:solidFill>
                  </a:tcPr>
                </a:tc>
                <a:tc>
                  <a:txBody>
                    <a:bodyPr/>
                    <a:lstStyle/>
                    <a:p>
                      <a:pPr algn="ctr" fontAlgn="b"/>
                      <a:r>
                        <a:rPr lang="en-US" sz="1300" b="1" u="none" strike="noStrike" dirty="0">
                          <a:effectLst/>
                        </a:rPr>
                        <a:t>Star</a:t>
                      </a:r>
                      <a:endParaRPr lang="en-US" sz="1300" b="1" i="0" u="none" strike="noStrike" dirty="0">
                        <a:solidFill>
                          <a:srgbClr val="000000"/>
                        </a:solidFill>
                        <a:effectLst/>
                        <a:latin typeface="Calibri" panose="020F0502020204030204" pitchFamily="34" charset="0"/>
                      </a:endParaRPr>
                    </a:p>
                  </a:txBody>
                  <a:tcPr marL="7620" marR="7620" marT="7620" marB="0" anchor="b">
                    <a:solidFill>
                      <a:schemeClr val="bg1">
                        <a:lumMod val="65000"/>
                      </a:schemeClr>
                    </a:solidFill>
                  </a:tcPr>
                </a:tc>
                <a:extLst>
                  <a:ext uri="{0D108BD9-81ED-4DB2-BD59-A6C34878D82A}">
                    <a16:rowId xmlns:a16="http://schemas.microsoft.com/office/drawing/2014/main" val="798443937"/>
                  </a:ext>
                </a:extLst>
              </a:tr>
              <a:tr h="208803">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Employee Category</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6.68E-200</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Significant</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1122606162"/>
                  </a:ext>
                </a:extLst>
              </a:tr>
              <a:tr h="187108">
                <a:tc>
                  <a:txBody>
                    <a:bodyPr/>
                    <a:lstStyle/>
                    <a:p>
                      <a:pPr algn="ctr" fontAlgn="b"/>
                      <a:r>
                        <a:rPr lang="en-US" sz="1300" u="none" strike="noStrike">
                          <a:effectLst/>
                          <a:latin typeface="Times New Roman" panose="02020603050405020304" pitchFamily="18" charset="0"/>
                          <a:cs typeface="Times New Roman" panose="02020603050405020304" pitchFamily="18" charset="0"/>
                        </a:rPr>
                        <a:t>Join Date</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4.87E-35</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Significant</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3522491680"/>
                  </a:ext>
                </a:extLst>
              </a:tr>
              <a:tr h="187108">
                <a:tc>
                  <a:txBody>
                    <a:bodyPr/>
                    <a:lstStyle/>
                    <a:p>
                      <a:pPr algn="ctr" fontAlgn="b"/>
                      <a:r>
                        <a:rPr lang="en-US" sz="1300" u="none" strike="noStrike">
                          <a:effectLst/>
                          <a:latin typeface="Times New Roman" panose="02020603050405020304" pitchFamily="18" charset="0"/>
                          <a:cs typeface="Times New Roman" panose="02020603050405020304" pitchFamily="18" charset="0"/>
                        </a:rPr>
                        <a:t> Profit Center</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1.77E-28</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Significant</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2884428142"/>
                  </a:ext>
                </a:extLst>
              </a:tr>
              <a:tr h="187108">
                <a:tc>
                  <a:txBody>
                    <a:bodyPr/>
                    <a:lstStyle/>
                    <a:p>
                      <a:pPr algn="ctr" fontAlgn="b"/>
                      <a:r>
                        <a:rPr lang="en-US" sz="1300" u="none" strike="noStrike">
                          <a:effectLst/>
                          <a:latin typeface="Times New Roman" panose="02020603050405020304" pitchFamily="18" charset="0"/>
                          <a:cs typeface="Times New Roman" panose="02020603050405020304" pitchFamily="18" charset="0"/>
                        </a:rPr>
                        <a:t>promotion</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2.68E-13</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Significant</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94464277"/>
                  </a:ext>
                </a:extLst>
              </a:tr>
              <a:tr h="187108">
                <a:tc>
                  <a:txBody>
                    <a:bodyPr/>
                    <a:lstStyle/>
                    <a:p>
                      <a:pPr algn="ctr" fontAlgn="b"/>
                      <a:r>
                        <a:rPr lang="en-US" sz="1300" u="none" strike="noStrike">
                          <a:effectLst/>
                          <a:latin typeface="Times New Roman" panose="02020603050405020304" pitchFamily="18" charset="0"/>
                          <a:cs typeface="Times New Roman" panose="02020603050405020304" pitchFamily="18" charset="0"/>
                        </a:rPr>
                        <a:t>Supervisor name</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2.07E-11</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Significant</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2816982130"/>
                  </a:ext>
                </a:extLst>
              </a:tr>
              <a:tr h="187108">
                <a:tc>
                  <a:txBody>
                    <a:bodyPr/>
                    <a:lstStyle/>
                    <a:p>
                      <a:pPr algn="ctr" fontAlgn="b"/>
                      <a:r>
                        <a:rPr lang="en-US" sz="1300" u="none" strike="noStrike">
                          <a:effectLst/>
                          <a:latin typeface="Times New Roman" panose="02020603050405020304" pitchFamily="18" charset="0"/>
                          <a:cs typeface="Times New Roman" panose="02020603050405020304" pitchFamily="18" charset="0"/>
                        </a:rPr>
                        <a:t>Employee Position</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7.31E-03</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Significant</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1382105663"/>
                  </a:ext>
                </a:extLst>
              </a:tr>
              <a:tr h="187108">
                <a:tc>
                  <a:txBody>
                    <a:bodyPr/>
                    <a:lstStyle/>
                    <a:p>
                      <a:pPr algn="ctr" fontAlgn="b"/>
                      <a:r>
                        <a:rPr lang="en-US" sz="1300" u="none" strike="noStrike">
                          <a:effectLst/>
                          <a:latin typeface="Times New Roman" panose="02020603050405020304" pitchFamily="18" charset="0"/>
                          <a:cs typeface="Times New Roman" panose="02020603050405020304" pitchFamily="18" charset="0"/>
                        </a:rPr>
                        <a:t>Employee Location</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1.75E-01</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 Not-Significant</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0</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6832539"/>
                  </a:ext>
                </a:extLst>
              </a:tr>
              <a:tr h="187108">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People Group</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4.66E-01</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 Not-Significant</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0</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3531418772"/>
                  </a:ext>
                </a:extLst>
              </a:tr>
            </a:tbl>
          </a:graphicData>
        </a:graphic>
      </p:graphicFrame>
      <p:sp>
        <p:nvSpPr>
          <p:cNvPr id="14" name="TextBox 13">
            <a:extLst>
              <a:ext uri="{FF2B5EF4-FFF2-40B4-BE49-F238E27FC236}">
                <a16:creationId xmlns:a16="http://schemas.microsoft.com/office/drawing/2014/main" id="{242ED35E-7AD2-490E-9AA8-1FB523927BF6}"/>
              </a:ext>
            </a:extLst>
          </p:cNvPr>
          <p:cNvSpPr txBox="1"/>
          <p:nvPr/>
        </p:nvSpPr>
        <p:spPr>
          <a:xfrm>
            <a:off x="7753350" y="4301249"/>
            <a:ext cx="1993899" cy="1077218"/>
          </a:xfrm>
          <a:prstGeom prst="rect">
            <a:avLst/>
          </a:prstGeom>
          <a:solidFill>
            <a:schemeClr val="bg2"/>
          </a:solidFill>
          <a:ln>
            <a:solidFill>
              <a:schemeClr val="tx1"/>
            </a:solidFill>
          </a:ln>
        </p:spPr>
        <p:txBody>
          <a:bodyPr wrap="square" rtlCol="0">
            <a:spAutoFit/>
          </a:bodyPr>
          <a:lstStyle/>
          <a:p>
            <a:pPr algn="ctr"/>
            <a:r>
              <a:rPr lang="en-US" sz="1600" dirty="0"/>
              <a:t>Numeric columns-columns arranged from high importance to less importance</a:t>
            </a:r>
          </a:p>
        </p:txBody>
      </p:sp>
      <p:graphicFrame>
        <p:nvGraphicFramePr>
          <p:cNvPr id="15" name="Table 14">
            <a:extLst>
              <a:ext uri="{FF2B5EF4-FFF2-40B4-BE49-F238E27FC236}">
                <a16:creationId xmlns:a16="http://schemas.microsoft.com/office/drawing/2014/main" id="{D397E473-2A92-40D7-B84A-49910F55FFDC}"/>
              </a:ext>
            </a:extLst>
          </p:cNvPr>
          <p:cNvGraphicFramePr>
            <a:graphicFrameLocks noGrp="1"/>
          </p:cNvGraphicFramePr>
          <p:nvPr>
            <p:extLst>
              <p:ext uri="{D42A27DB-BD31-4B8C-83A1-F6EECF244321}">
                <p14:modId xmlns:p14="http://schemas.microsoft.com/office/powerpoint/2010/main" val="730185046"/>
              </p:ext>
            </p:extLst>
          </p:nvPr>
        </p:nvGraphicFramePr>
        <p:xfrm>
          <a:off x="362552" y="3875738"/>
          <a:ext cx="7232048" cy="2297667"/>
        </p:xfrm>
        <a:graphic>
          <a:graphicData uri="http://schemas.openxmlformats.org/drawingml/2006/table">
            <a:tbl>
              <a:tblPr>
                <a:tableStyleId>{5C22544A-7EE6-4342-B048-85BDC9FD1C3A}</a:tableStyleId>
              </a:tblPr>
              <a:tblGrid>
                <a:gridCol w="4788341">
                  <a:extLst>
                    <a:ext uri="{9D8B030D-6E8A-4147-A177-3AD203B41FA5}">
                      <a16:colId xmlns:a16="http://schemas.microsoft.com/office/drawing/2014/main" val="2983733672"/>
                    </a:ext>
                  </a:extLst>
                </a:gridCol>
                <a:gridCol w="2443707">
                  <a:extLst>
                    <a:ext uri="{9D8B030D-6E8A-4147-A177-3AD203B41FA5}">
                      <a16:colId xmlns:a16="http://schemas.microsoft.com/office/drawing/2014/main" val="3343827648"/>
                    </a:ext>
                  </a:extLst>
                </a:gridCol>
              </a:tblGrid>
              <a:tr h="182441">
                <a:tc>
                  <a:txBody>
                    <a:bodyPr/>
                    <a:lstStyle/>
                    <a:p>
                      <a:pPr algn="ctr" fontAlgn="b"/>
                      <a:r>
                        <a:rPr lang="en-US" sz="1300" b="1" u="none" strike="noStrike" dirty="0">
                          <a:effectLst/>
                        </a:rPr>
                        <a:t>Columns</a:t>
                      </a:r>
                      <a:endParaRPr lang="en-US" sz="1300" b="1" i="0" u="none" strike="noStrike" dirty="0">
                        <a:solidFill>
                          <a:srgbClr val="000000"/>
                        </a:solidFill>
                        <a:effectLst/>
                        <a:latin typeface="Calibri" panose="020F0502020204030204" pitchFamily="34" charset="0"/>
                      </a:endParaRPr>
                    </a:p>
                  </a:txBody>
                  <a:tcPr marL="7620" marR="7620" marT="7620" marB="0" anchor="b">
                    <a:solidFill>
                      <a:schemeClr val="bg1">
                        <a:lumMod val="65000"/>
                      </a:schemeClr>
                    </a:solidFill>
                  </a:tcPr>
                </a:tc>
                <a:tc>
                  <a:txBody>
                    <a:bodyPr/>
                    <a:lstStyle/>
                    <a:p>
                      <a:pPr algn="ctr" fontAlgn="b"/>
                      <a:r>
                        <a:rPr lang="en-US" sz="1300" b="1" u="none" strike="noStrike" dirty="0">
                          <a:effectLst/>
                        </a:rPr>
                        <a:t>Importance</a:t>
                      </a:r>
                      <a:endParaRPr lang="en-US" sz="1300" b="1" i="0" u="none" strike="noStrike" dirty="0">
                        <a:solidFill>
                          <a:srgbClr val="000000"/>
                        </a:solidFill>
                        <a:effectLst/>
                        <a:latin typeface="Calibri" panose="020F0502020204030204" pitchFamily="34" charset="0"/>
                      </a:endParaRPr>
                    </a:p>
                  </a:txBody>
                  <a:tcPr marL="7620" marR="7620" marT="7620" marB="0" anchor="b">
                    <a:solidFill>
                      <a:schemeClr val="bg1">
                        <a:lumMod val="65000"/>
                      </a:schemeClr>
                    </a:solidFill>
                  </a:tcPr>
                </a:tc>
                <a:extLst>
                  <a:ext uri="{0D108BD9-81ED-4DB2-BD59-A6C34878D82A}">
                    <a16:rowId xmlns:a16="http://schemas.microsoft.com/office/drawing/2014/main" val="1678838150"/>
                  </a:ext>
                </a:extLst>
              </a:tr>
              <a:tr h="182441">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Total available hours</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TRUE</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3225363020"/>
                  </a:ext>
                </a:extLst>
              </a:tr>
              <a:tr h="240267">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Training hours</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TRUE</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2821877393"/>
                  </a:ext>
                </a:extLst>
              </a:tr>
              <a:tr h="182441">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Tenure</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TRUE</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151992826"/>
                  </a:ext>
                </a:extLst>
              </a:tr>
              <a:tr h="182441">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Total hours</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TRUE</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3587432559"/>
                  </a:ext>
                </a:extLst>
              </a:tr>
              <a:tr h="182441">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employee present in both years</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TRUE</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3799027607"/>
                  </a:ext>
                </a:extLst>
              </a:tr>
              <a:tr h="182441">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work hours</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TRUE</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742330262"/>
                  </a:ext>
                </a:extLst>
              </a:tr>
              <a:tr h="182441">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leave hours</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a:effectLst/>
                          <a:latin typeface="Times New Roman" panose="02020603050405020304" pitchFamily="18" charset="0"/>
                          <a:cs typeface="Times New Roman" panose="02020603050405020304" pitchFamily="18" charset="0"/>
                        </a:rPr>
                        <a:t>TRUE</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188282495"/>
                  </a:ext>
                </a:extLst>
              </a:tr>
              <a:tr h="182441">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NC hours</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TRUE</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2555737849"/>
                  </a:ext>
                </a:extLst>
              </a:tr>
              <a:tr h="182441">
                <a:tc>
                  <a:txBody>
                    <a:bodyPr/>
                    <a:lstStyle/>
                    <a:p>
                      <a:pPr algn="ctr" fontAlgn="b"/>
                      <a:r>
                        <a:rPr lang="en-US" sz="1300" u="none" strike="noStrike">
                          <a:effectLst/>
                          <a:latin typeface="Times New Roman" panose="02020603050405020304" pitchFamily="18" charset="0"/>
                          <a:cs typeface="Times New Roman" panose="02020603050405020304" pitchFamily="18" charset="0"/>
                        </a:rPr>
                        <a:t>Utilization%</a:t>
                      </a:r>
                      <a:endParaRPr lang="en-US" sz="13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TRUE</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3952214953"/>
                  </a:ext>
                </a:extLst>
              </a:tr>
              <a:tr h="182441">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BD hours</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tc>
                  <a:txBody>
                    <a:bodyPr/>
                    <a:lstStyle/>
                    <a:p>
                      <a:pPr algn="ctr" fontAlgn="b"/>
                      <a:r>
                        <a:rPr lang="en-US" sz="1300" u="none" strike="noStrike" dirty="0">
                          <a:effectLst/>
                          <a:latin typeface="Times New Roman" panose="02020603050405020304" pitchFamily="18" charset="0"/>
                          <a:cs typeface="Times New Roman" panose="02020603050405020304" pitchFamily="18" charset="0"/>
                        </a:rPr>
                        <a:t>TRUE</a:t>
                      </a:r>
                      <a:endParaRPr lang="en-US"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bg2">
                        <a:lumMod val="75000"/>
                      </a:schemeClr>
                    </a:solidFill>
                  </a:tcPr>
                </a:tc>
                <a:extLst>
                  <a:ext uri="{0D108BD9-81ED-4DB2-BD59-A6C34878D82A}">
                    <a16:rowId xmlns:a16="http://schemas.microsoft.com/office/drawing/2014/main" val="1748124056"/>
                  </a:ext>
                </a:extLst>
              </a:tr>
            </a:tbl>
          </a:graphicData>
        </a:graphic>
      </p:graphicFrame>
      <p:sp>
        <p:nvSpPr>
          <p:cNvPr id="4" name="TextBox 3"/>
          <p:cNvSpPr txBox="1"/>
          <p:nvPr/>
        </p:nvSpPr>
        <p:spPr>
          <a:xfrm>
            <a:off x="7753350" y="2525625"/>
            <a:ext cx="1993899" cy="338554"/>
          </a:xfrm>
          <a:prstGeom prst="rect">
            <a:avLst/>
          </a:prstGeom>
          <a:solidFill>
            <a:schemeClr val="bg2"/>
          </a:solidFill>
          <a:ln>
            <a:solidFill>
              <a:schemeClr val="tx1"/>
            </a:solidFill>
          </a:ln>
        </p:spPr>
        <p:txBody>
          <a:bodyPr wrap="square" rtlCol="0" anchor="t">
            <a:spAutoFit/>
          </a:bodyPr>
          <a:lstStyle/>
          <a:p>
            <a:pPr algn="ctr"/>
            <a:r>
              <a:rPr lang="en-US" sz="1600" dirty="0">
                <a:latin typeface="Times New Roman" panose="02020603050405020304" pitchFamily="18" charset="0"/>
                <a:cs typeface="Times New Roman" panose="02020603050405020304" pitchFamily="18" charset="0"/>
              </a:rPr>
              <a:t>Categorical column</a:t>
            </a:r>
          </a:p>
        </p:txBody>
      </p:sp>
    </p:spTree>
    <p:extLst>
      <p:ext uri="{BB962C8B-B14F-4D97-AF65-F5344CB8AC3E}">
        <p14:creationId xmlns:p14="http://schemas.microsoft.com/office/powerpoint/2010/main" val="1197858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35453"/>
            <a:ext cx="9796840" cy="584775"/>
          </a:xfrm>
          <a:prstGeom prst="rect">
            <a:avLst/>
          </a:prstGeom>
          <a:noFill/>
        </p:spPr>
        <p:txBody>
          <a:bodyPr wrap="square" rtlCol="0" anchor="b">
            <a:spAutoFit/>
          </a:bodyPr>
          <a:lstStyle/>
          <a:p>
            <a:pPr algn="ctr"/>
            <a:r>
              <a:rPr lang="en-US"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Index</a:t>
            </a:r>
            <a:endParaRPr lang="en-IN" sz="3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0" name="Content Placeholder 2">
            <a:extLst>
              <a:ext uri="{FF2B5EF4-FFF2-40B4-BE49-F238E27FC236}">
                <a16:creationId xmlns:a16="http://schemas.microsoft.com/office/drawing/2014/main" id="{55529C9F-EEC1-4E76-B925-820FA20243C7}"/>
              </a:ext>
            </a:extLst>
          </p:cNvPr>
          <p:cNvSpPr txBox="1">
            <a:spLocks/>
          </p:cNvSpPr>
          <p:nvPr/>
        </p:nvSpPr>
        <p:spPr>
          <a:xfrm>
            <a:off x="193565" y="1523362"/>
            <a:ext cx="9603275" cy="4145917"/>
          </a:xfrm>
          <a:prstGeom prst="rect">
            <a:avLst/>
          </a:prstGeom>
        </p:spPr>
        <p:txBody>
          <a:bodyPr>
            <a:noAutofit/>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Introduction to Project</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Tools and Techniques</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Data Understanding </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Data Preparation and Feature Engineering</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Data Cleaning</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Feature Selection</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Model Building And Evaluation</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Exploratory Data Analysis</a:t>
            </a:r>
          </a:p>
          <a:p>
            <a:pPr>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Results</a:t>
            </a:r>
          </a:p>
          <a:p>
            <a:pPr>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p:txBody>
      </p:sp>
      <p:sp>
        <p:nvSpPr>
          <p:cNvPr id="9" name="Date Placeholder 8"/>
          <p:cNvSpPr>
            <a:spLocks noGrp="1"/>
          </p:cNvSpPr>
          <p:nvPr>
            <p:ph type="dt" sz="half" idx="10"/>
          </p:nvPr>
        </p:nvSpPr>
        <p:spPr>
          <a:xfrm>
            <a:off x="0" y="6493341"/>
            <a:ext cx="2311400" cy="365125"/>
          </a:xfrm>
        </p:spPr>
        <p:txBody>
          <a:bodyPr/>
          <a:lstStyle/>
          <a:p>
            <a:pPr>
              <a:defRPr/>
            </a:pPr>
            <a:fld id="{A065E9C4-19FD-48E9-9293-57166AB025D4}"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a:xfrm>
            <a:off x="8927691" y="6564800"/>
            <a:ext cx="978310" cy="512551"/>
          </a:xfrm>
        </p:spPr>
        <p:txBody>
          <a:bodyPr/>
          <a:lstStyle/>
          <a:p>
            <a:pPr algn="r">
              <a:defRPr/>
            </a:pPr>
            <a:fld id="{82C27D93-3696-4904-8B15-2CFB2DAF5FC6}" type="slidenum">
              <a:rPr lang="en-US" sz="1200" smtClean="0">
                <a:latin typeface="Times New Roman" panose="02020603050405020304" pitchFamily="18" charset="0"/>
                <a:cs typeface="Times New Roman" panose="02020603050405020304" pitchFamily="18" charset="0"/>
              </a:rPr>
              <a:pPr algn="r">
                <a:defRPr/>
              </a:pPr>
              <a:t>2</a:t>
            </a:fld>
            <a:endParaRPr lang="en-US" sz="1200" dirty="0">
              <a:latin typeface="Times New Roman" panose="02020603050405020304" pitchFamily="18" charset="0"/>
              <a:cs typeface="Times New Roman" panose="02020603050405020304" pitchFamily="18" charset="0"/>
            </a:endParaRPr>
          </a:p>
        </p:txBody>
      </p:sp>
      <p:sp>
        <p:nvSpPr>
          <p:cNvPr id="6"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Index</a:t>
            </a:r>
          </a:p>
        </p:txBody>
      </p:sp>
      <p:pic>
        <p:nvPicPr>
          <p:cNvPr id="7" name="Picture 3" descr="120616---Final-Logo-Transparent.png"/>
          <p:cNvPicPr>
            <a:picLocks noChangeAspect="1"/>
          </p:cNvPicPr>
          <p:nvPr/>
        </p:nvPicPr>
        <p:blipFill>
          <a:blip r:embed="rId3"/>
          <a:srcRect/>
          <a:stretch>
            <a:fillRect/>
          </a:stretch>
        </p:blipFill>
        <p:spPr bwMode="auto">
          <a:xfrm>
            <a:off x="121341" y="34161"/>
            <a:ext cx="1123802" cy="1224726"/>
          </a:xfrm>
          <a:prstGeom prst="rect">
            <a:avLst/>
          </a:prstGeom>
          <a:solidFill>
            <a:schemeClr val="bg1"/>
          </a:solidFill>
          <a:ln w="9525">
            <a:noFill/>
            <a:miter lim="800000"/>
            <a:headEnd/>
            <a:tailEnd/>
          </a:ln>
          <a:effectLst/>
        </p:spPr>
      </p:pic>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18D2F4-A6FF-4ADD-8C8C-54F9F2949515}"/>
              </a:ext>
            </a:extLst>
          </p:cNvPr>
          <p:cNvSpPr>
            <a:spLocks noGrp="1"/>
          </p:cNvSpPr>
          <p:nvPr>
            <p:ph type="dt" sz="half" idx="10"/>
          </p:nvPr>
        </p:nvSpPr>
        <p:spPr>
          <a:xfrm>
            <a:off x="0" y="6492875"/>
            <a:ext cx="2311400" cy="365125"/>
          </a:xfrm>
        </p:spPr>
        <p:txBody>
          <a:bodyPr/>
          <a:lstStyle/>
          <a:p>
            <a:pPr>
              <a:defRPr/>
            </a:pPr>
            <a:fld id="{F6BD7F55-3248-49D5-86EE-EC710489EF0D}"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1E3DEBF-B1F8-488C-8DD0-321049DA0049}"/>
              </a:ext>
            </a:extLst>
          </p:cNvPr>
          <p:cNvSpPr>
            <a:spLocks noGrp="1"/>
          </p:cNvSpPr>
          <p:nvPr>
            <p:ph type="sldNum" sz="quarter" idx="12"/>
          </p:nvPr>
        </p:nvSpPr>
        <p:spPr>
          <a:xfrm>
            <a:off x="7594600" y="6490628"/>
            <a:ext cx="2311400" cy="365125"/>
          </a:xfrm>
        </p:spPr>
        <p:txBody>
          <a:bodyPr/>
          <a:lstStyle/>
          <a:p>
            <a:pPr algn="r">
              <a:defRPr/>
            </a:pPr>
            <a:fld id="{8FB61C5C-FEA0-4F36-85AB-8E96B7CB5A86}" type="slidenum">
              <a:rPr lang="en-US" sz="1200" smtClean="0">
                <a:latin typeface="Times New Roman" panose="02020603050405020304" pitchFamily="18" charset="0"/>
                <a:cs typeface="Times New Roman" panose="02020603050405020304" pitchFamily="18" charset="0"/>
              </a:rPr>
              <a:pPr algn="r">
                <a:defRPr/>
              </a:pPr>
              <a:t>20</a:t>
            </a:fld>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5ECBD87-A59C-4F47-B6BC-3C8983089886}"/>
              </a:ext>
            </a:extLst>
          </p:cNvPr>
          <p:cNvSpPr txBox="1"/>
          <p:nvPr/>
        </p:nvSpPr>
        <p:spPr>
          <a:xfrm>
            <a:off x="2309327" y="224488"/>
            <a:ext cx="4954554"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Sampling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C76F75E-8A81-4F51-B058-9314DED946F4}"/>
              </a:ext>
            </a:extLst>
          </p:cNvPr>
          <p:cNvSpPr txBox="1"/>
          <p:nvPr/>
        </p:nvSpPr>
        <p:spPr>
          <a:xfrm>
            <a:off x="124285" y="1539551"/>
            <a:ext cx="9711354" cy="923330"/>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Columns dropped based on feature selection</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Data was split in train(0.7) and test(0.3), and then further split in x and y. Shape of train data -777 and test is 334.</a:t>
            </a:r>
          </a:p>
        </p:txBody>
      </p:sp>
      <p:sp>
        <p:nvSpPr>
          <p:cNvPr id="9"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Sampling</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0"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6" name="Picture 5">
            <a:extLst>
              <a:ext uri="{FF2B5EF4-FFF2-40B4-BE49-F238E27FC236}">
                <a16:creationId xmlns:a16="http://schemas.microsoft.com/office/drawing/2014/main" id="{AE2717E9-FAB7-40F1-BA9C-B98F8F65A9D6}"/>
              </a:ext>
            </a:extLst>
          </p:cNvPr>
          <p:cNvPicPr>
            <a:picLocks noChangeAspect="1"/>
          </p:cNvPicPr>
          <p:nvPr/>
        </p:nvPicPr>
        <p:blipFill rotWithShape="1">
          <a:blip r:embed="rId3"/>
          <a:srcRect l="13940" t="20612" r="14925" b="12243"/>
          <a:stretch/>
        </p:blipFill>
        <p:spPr>
          <a:xfrm>
            <a:off x="590842" y="2470911"/>
            <a:ext cx="8778241" cy="3845913"/>
          </a:xfrm>
          <a:prstGeom prst="rect">
            <a:avLst/>
          </a:prstGeom>
          <a:ln>
            <a:solidFill>
              <a:schemeClr val="tx1"/>
            </a:solidFill>
          </a:ln>
        </p:spPr>
      </p:pic>
    </p:spTree>
    <p:extLst>
      <p:ext uri="{BB962C8B-B14F-4D97-AF65-F5344CB8AC3E}">
        <p14:creationId xmlns:p14="http://schemas.microsoft.com/office/powerpoint/2010/main" val="3613465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7F6C77-2C14-466E-AD19-C95D064E197A}"/>
              </a:ext>
            </a:extLst>
          </p:cNvPr>
          <p:cNvSpPr>
            <a:spLocks noGrp="1"/>
          </p:cNvSpPr>
          <p:nvPr>
            <p:ph type="dt" sz="half" idx="10"/>
          </p:nvPr>
        </p:nvSpPr>
        <p:spPr>
          <a:xfrm>
            <a:off x="0" y="6492875"/>
            <a:ext cx="2311400" cy="365125"/>
          </a:xfrm>
        </p:spPr>
        <p:txBody>
          <a:bodyPr/>
          <a:lstStyle/>
          <a:p>
            <a:pPr>
              <a:defRPr/>
            </a:pPr>
            <a:fld id="{C982969D-0155-43CF-AFC2-73A76A6E8E0C}"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3A7C9CF-18DD-4911-B35F-2B7432972F2E}"/>
              </a:ext>
            </a:extLst>
          </p:cNvPr>
          <p:cNvSpPr>
            <a:spLocks noGrp="1"/>
          </p:cNvSpPr>
          <p:nvPr>
            <p:ph type="sldNum" sz="quarter" idx="12"/>
          </p:nvPr>
        </p:nvSpPr>
        <p:spPr>
          <a:xfrm>
            <a:off x="7594600" y="6492875"/>
            <a:ext cx="2311400" cy="365125"/>
          </a:xfrm>
        </p:spPr>
        <p:txBody>
          <a:bodyPr/>
          <a:lstStyle/>
          <a:p>
            <a:pPr algn="r">
              <a:defRPr/>
            </a:pPr>
            <a:fld id="{8FB61C5C-FEA0-4F36-85AB-8E96B7CB5A86}" type="slidenum">
              <a:rPr lang="en-US" sz="1200" smtClean="0">
                <a:latin typeface="Times New Roman" panose="02020603050405020304" pitchFamily="18" charset="0"/>
                <a:cs typeface="Times New Roman" panose="02020603050405020304" pitchFamily="18" charset="0"/>
              </a:rPr>
              <a:pPr algn="r">
                <a:defRPr/>
              </a:pPr>
              <a:t>21</a:t>
            </a:fld>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3F2E06C-9AD1-4DF9-ABDF-A83BEB176FB4}"/>
              </a:ext>
            </a:extLst>
          </p:cNvPr>
          <p:cNvSpPr txBox="1"/>
          <p:nvPr/>
        </p:nvSpPr>
        <p:spPr>
          <a:xfrm>
            <a:off x="2475723" y="280471"/>
            <a:ext cx="4954554"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Model building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44FE0ED-490D-4E18-AB00-1C942F9C03EF}"/>
              </a:ext>
            </a:extLst>
          </p:cNvPr>
          <p:cNvSpPr txBox="1"/>
          <p:nvPr/>
        </p:nvSpPr>
        <p:spPr>
          <a:xfrm>
            <a:off x="250632" y="1508291"/>
            <a:ext cx="6848668" cy="677108"/>
          </a:xfrm>
          <a:prstGeom prst="rect">
            <a:avLst/>
          </a:prstGeom>
          <a:noFill/>
        </p:spPr>
        <p:txBody>
          <a:bodyPr wrap="square" rtlCol="0">
            <a:spAutoFit/>
          </a:bodyPr>
          <a:lstStyle/>
          <a:p>
            <a:pPr marL="342900" indent="-3429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Model – Logistic Regression</a:t>
            </a:r>
          </a:p>
          <a:p>
            <a:r>
              <a:rPr lang="en-US" dirty="0">
                <a:latin typeface="Times New Roman" panose="02020603050405020304" pitchFamily="18" charset="0"/>
                <a:cs typeface="Times New Roman" panose="02020603050405020304" pitchFamily="18" charset="0"/>
              </a:rPr>
              <a:t>                    </a:t>
            </a:r>
          </a:p>
        </p:txBody>
      </p:sp>
      <p:sp>
        <p:nvSpPr>
          <p:cNvPr id="7"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Model Building-Logistic Regression</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8"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9" name="Picture 8">
            <a:extLst>
              <a:ext uri="{FF2B5EF4-FFF2-40B4-BE49-F238E27FC236}">
                <a16:creationId xmlns:a16="http://schemas.microsoft.com/office/drawing/2014/main" id="{0B77ED30-BBE1-4DF2-AF05-9DED152D294D}"/>
              </a:ext>
            </a:extLst>
          </p:cNvPr>
          <p:cNvPicPr>
            <a:picLocks noChangeAspect="1"/>
          </p:cNvPicPr>
          <p:nvPr/>
        </p:nvPicPr>
        <p:blipFill rotWithShape="1">
          <a:blip r:embed="rId3"/>
          <a:srcRect l="13846" t="23794" r="14967" b="10900"/>
          <a:stretch/>
        </p:blipFill>
        <p:spPr>
          <a:xfrm>
            <a:off x="675250" y="2029875"/>
            <a:ext cx="8510954" cy="4254759"/>
          </a:xfrm>
          <a:prstGeom prst="rect">
            <a:avLst/>
          </a:prstGeom>
          <a:ln>
            <a:solidFill>
              <a:schemeClr val="tx1"/>
            </a:solidFill>
          </a:ln>
        </p:spPr>
      </p:pic>
    </p:spTree>
    <p:extLst>
      <p:ext uri="{BB962C8B-B14F-4D97-AF65-F5344CB8AC3E}">
        <p14:creationId xmlns:p14="http://schemas.microsoft.com/office/powerpoint/2010/main" val="2378133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C1BDBB-6868-4F43-A35D-A1949619F8AC}"/>
              </a:ext>
            </a:extLst>
          </p:cNvPr>
          <p:cNvSpPr>
            <a:spLocks noGrp="1"/>
          </p:cNvSpPr>
          <p:nvPr>
            <p:ph type="dt" sz="half" idx="10"/>
          </p:nvPr>
        </p:nvSpPr>
        <p:spPr>
          <a:xfrm>
            <a:off x="0" y="6492875"/>
            <a:ext cx="2311400" cy="365125"/>
          </a:xfrm>
        </p:spPr>
        <p:txBody>
          <a:bodyPr/>
          <a:lstStyle/>
          <a:p>
            <a:pPr>
              <a:defRPr/>
            </a:pPr>
            <a:fld id="{B8276898-F0C8-4724-82E8-AE15942917DD}"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A66AD04-6CEE-4F48-81BA-C671D473C21C}"/>
              </a:ext>
            </a:extLst>
          </p:cNvPr>
          <p:cNvSpPr>
            <a:spLocks noGrp="1"/>
          </p:cNvSpPr>
          <p:nvPr>
            <p:ph type="sldNum" sz="quarter" idx="12"/>
          </p:nvPr>
        </p:nvSpPr>
        <p:spPr>
          <a:xfrm>
            <a:off x="7594600" y="6492874"/>
            <a:ext cx="2311400" cy="365125"/>
          </a:xfrm>
        </p:spPr>
        <p:txBody>
          <a:bodyPr/>
          <a:lstStyle/>
          <a:p>
            <a:pPr algn="r">
              <a:defRPr/>
            </a:pPr>
            <a:fld id="{8FB61C5C-FEA0-4F36-85AB-8E96B7CB5A86}" type="slidenum">
              <a:rPr lang="en-US" sz="1200" smtClean="0">
                <a:latin typeface="Times New Roman" panose="02020603050405020304" pitchFamily="18" charset="0"/>
                <a:cs typeface="Times New Roman" panose="02020603050405020304" pitchFamily="18" charset="0"/>
              </a:rPr>
              <a:pPr algn="r">
                <a:defRPr/>
              </a:pPr>
              <a:t>22</a:t>
            </a:fld>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AEEA0D3-87D2-4B82-8313-CB738792C4BB}"/>
              </a:ext>
            </a:extLst>
          </p:cNvPr>
          <p:cNvSpPr txBox="1"/>
          <p:nvPr/>
        </p:nvSpPr>
        <p:spPr>
          <a:xfrm>
            <a:off x="2475723" y="370295"/>
            <a:ext cx="4954554"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Model Evaluation</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0FA1A39-A335-4B8C-8AEC-5CFCDB23A733}"/>
              </a:ext>
            </a:extLst>
          </p:cNvPr>
          <p:cNvSpPr txBox="1"/>
          <p:nvPr/>
        </p:nvSpPr>
        <p:spPr>
          <a:xfrm>
            <a:off x="0" y="1462227"/>
            <a:ext cx="9777046" cy="369332"/>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Model evaluation parameters for logistic regression.</a:t>
            </a:r>
          </a:p>
        </p:txBody>
      </p:sp>
      <p:sp>
        <p:nvSpPr>
          <p:cNvPr id="8"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Model Evaluation-Logistic Regression</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0"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6" name="Picture 5">
            <a:extLst>
              <a:ext uri="{FF2B5EF4-FFF2-40B4-BE49-F238E27FC236}">
                <a16:creationId xmlns:a16="http://schemas.microsoft.com/office/drawing/2014/main" id="{0E413A20-79B1-4B91-B34A-A84BA36098FA}"/>
              </a:ext>
            </a:extLst>
          </p:cNvPr>
          <p:cNvPicPr>
            <a:picLocks noChangeAspect="1"/>
          </p:cNvPicPr>
          <p:nvPr/>
        </p:nvPicPr>
        <p:blipFill rotWithShape="1">
          <a:blip r:embed="rId3"/>
          <a:srcRect l="14129" t="21617" r="13721" b="26306"/>
          <a:stretch/>
        </p:blipFill>
        <p:spPr>
          <a:xfrm>
            <a:off x="821094" y="2050289"/>
            <a:ext cx="8164286" cy="3874650"/>
          </a:xfrm>
          <a:prstGeom prst="rect">
            <a:avLst/>
          </a:prstGeom>
          <a:ln>
            <a:solidFill>
              <a:schemeClr val="tx1"/>
            </a:solidFill>
          </a:ln>
        </p:spPr>
      </p:pic>
    </p:spTree>
    <p:extLst>
      <p:ext uri="{BB962C8B-B14F-4D97-AF65-F5344CB8AC3E}">
        <p14:creationId xmlns:p14="http://schemas.microsoft.com/office/powerpoint/2010/main" val="1895152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05009"/>
            <a:ext cx="2311400" cy="365125"/>
          </a:xfrm>
        </p:spPr>
        <p:txBody>
          <a:bodyPr/>
          <a:lstStyle/>
          <a:p>
            <a:pPr>
              <a:defRPr/>
            </a:pPr>
            <a:fld id="{4930B74D-0480-4B42-94F8-263433624C1A}"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7594600" y="6489211"/>
            <a:ext cx="2311400" cy="365125"/>
          </a:xfrm>
        </p:spPr>
        <p:txBody>
          <a:bodyPr/>
          <a:lstStyle/>
          <a:p>
            <a:pPr algn="r">
              <a:defRPr/>
            </a:pPr>
            <a:fld id="{82C27D93-3696-4904-8B15-2CFB2DAF5FC6}" type="slidenum">
              <a:rPr lang="en-US" sz="1200" smtClean="0">
                <a:latin typeface="Times New Roman" panose="02020603050405020304" pitchFamily="18" charset="0"/>
                <a:cs typeface="Times New Roman" panose="02020603050405020304" pitchFamily="18" charset="0"/>
              </a:rPr>
              <a:pPr algn="r">
                <a:defRPr/>
              </a:pPr>
              <a:t>23</a:t>
            </a:fld>
            <a:endParaRPr lang="en-US"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7D61BAC-2705-499C-8EB1-D6E480BE9180}"/>
              </a:ext>
            </a:extLst>
          </p:cNvPr>
          <p:cNvSpPr txBox="1"/>
          <p:nvPr/>
        </p:nvSpPr>
        <p:spPr>
          <a:xfrm>
            <a:off x="2281560" y="248266"/>
            <a:ext cx="5619565" cy="1077218"/>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Exploratory Data Analysis(visualization)</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8BFB1E2-F9F2-40F9-BAB5-F61B63B0488A}"/>
              </a:ext>
            </a:extLst>
          </p:cNvPr>
          <p:cNvPicPr>
            <a:picLocks noChangeAspect="1"/>
          </p:cNvPicPr>
          <p:nvPr/>
        </p:nvPicPr>
        <p:blipFill rotWithShape="1">
          <a:blip r:embed="rId3"/>
          <a:srcRect l="23928" t="16661" b="10528"/>
          <a:stretch/>
        </p:blipFill>
        <p:spPr>
          <a:xfrm>
            <a:off x="159798" y="1500327"/>
            <a:ext cx="6773662" cy="4776186"/>
          </a:xfrm>
          <a:prstGeom prst="rect">
            <a:avLst/>
          </a:prstGeom>
          <a:ln>
            <a:solidFill>
              <a:schemeClr val="tx1"/>
            </a:solidFill>
          </a:ln>
        </p:spPr>
      </p:pic>
      <p:sp>
        <p:nvSpPr>
          <p:cNvPr id="10" name="TextBox 9">
            <a:extLst>
              <a:ext uri="{FF2B5EF4-FFF2-40B4-BE49-F238E27FC236}">
                <a16:creationId xmlns:a16="http://schemas.microsoft.com/office/drawing/2014/main" id="{D7E11AAB-18BE-4EDF-81A5-4175D3EB01DC}"/>
              </a:ext>
            </a:extLst>
          </p:cNvPr>
          <p:cNvSpPr txBox="1"/>
          <p:nvPr/>
        </p:nvSpPr>
        <p:spPr>
          <a:xfrm>
            <a:off x="7069938" y="1995594"/>
            <a:ext cx="2497143" cy="3785652"/>
          </a:xfrm>
          <a:prstGeom prst="rect">
            <a:avLst/>
          </a:prstGeom>
          <a:solidFill>
            <a:schemeClr val="bg2"/>
          </a:solidFill>
          <a:ln>
            <a:solidFill>
              <a:schemeClr val="tx1"/>
            </a:solidFill>
          </a:ln>
        </p:spPr>
        <p:txBody>
          <a:bodyPr wrap="square" rtlCol="0">
            <a:spAutoFit/>
          </a:bodyPr>
          <a:lstStyle/>
          <a:p>
            <a:pPr marL="342900" indent="-342900"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graph shows number of employees active and resigned in each profit center.</a:t>
            </a:r>
          </a:p>
          <a:p>
            <a:pPr algn="just"/>
            <a:endParaRPr lang="en-US" sz="1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Profit centers 1,2, and 3 have comparatively more resigned employee than rest.</a:t>
            </a:r>
          </a:p>
          <a:p>
            <a:pPr algn="just"/>
            <a:endParaRPr lang="en-US" sz="1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Profit centers 5,6,7 and 10 has no active employees.</a:t>
            </a:r>
          </a:p>
          <a:p>
            <a:pPr algn="just"/>
            <a:endParaRPr lang="en-US" sz="1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Centers 4,8,9 and 11 has only active employees.</a:t>
            </a:r>
          </a:p>
        </p:txBody>
      </p:sp>
      <p:sp>
        <p:nvSpPr>
          <p:cNvPr id="7"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Exploratory Data Analysis(visualization)</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1" name="Picture 3" descr="120616---Final-Logo-Transparent.png"/>
          <p:cNvPicPr>
            <a:picLocks noChangeAspect="1"/>
          </p:cNvPicPr>
          <p:nvPr/>
        </p:nvPicPr>
        <p:blipFill>
          <a:blip r:embed="rId4"/>
          <a:srcRect/>
          <a:stretch>
            <a:fillRect/>
          </a:stretch>
        </p:blipFill>
        <p:spPr bwMode="auto">
          <a:xfrm>
            <a:off x="121341" y="34161"/>
            <a:ext cx="1123802" cy="1224726"/>
          </a:xfrm>
          <a:prstGeom prst="rect">
            <a:avLst/>
          </a:prstGeom>
          <a:solidFill>
            <a:schemeClr val="bg1"/>
          </a:solidFill>
          <a:ln w="9525">
            <a:noFill/>
            <a:miter lim="800000"/>
            <a:headEnd/>
            <a:tailEnd/>
          </a:ln>
          <a:effectLst/>
        </p:spPr>
      </p:pic>
    </p:spTree>
    <p:extLst>
      <p:ext uri="{BB962C8B-B14F-4D97-AF65-F5344CB8AC3E}">
        <p14:creationId xmlns:p14="http://schemas.microsoft.com/office/powerpoint/2010/main" val="2631766761"/>
      </p:ext>
    </p:ext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492874"/>
            <a:ext cx="2311400" cy="365125"/>
          </a:xfrm>
        </p:spPr>
        <p:txBody>
          <a:bodyPr/>
          <a:lstStyle/>
          <a:p>
            <a:pPr>
              <a:defRPr/>
            </a:pPr>
            <a:fld id="{42525595-51A1-4222-83AD-9E29EFF6EF6B}"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7594600" y="6492875"/>
            <a:ext cx="2311400" cy="365125"/>
          </a:xfrm>
        </p:spPr>
        <p:txBody>
          <a:bodyPr/>
          <a:lstStyle/>
          <a:p>
            <a:pPr algn="r">
              <a:defRPr/>
            </a:pPr>
            <a:fld id="{82C27D93-3696-4904-8B15-2CFB2DAF5FC6}" type="slidenum">
              <a:rPr lang="en-US" sz="1200" smtClean="0">
                <a:latin typeface="Times New Roman" panose="02020603050405020304" pitchFamily="18" charset="0"/>
                <a:cs typeface="Times New Roman" panose="02020603050405020304" pitchFamily="18" charset="0"/>
              </a:rPr>
              <a:pPr algn="r">
                <a:defRPr/>
              </a:pPr>
              <a:t>24</a:t>
            </a:fld>
            <a:endParaRPr lang="en-US" sz="1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7458AA1-4FD4-4A8D-BC75-237D801AD24C}"/>
              </a:ext>
            </a:extLst>
          </p:cNvPr>
          <p:cNvSpPr txBox="1"/>
          <p:nvPr/>
        </p:nvSpPr>
        <p:spPr>
          <a:xfrm>
            <a:off x="6935372" y="1614666"/>
            <a:ext cx="2794554" cy="4708981"/>
          </a:xfrm>
          <a:prstGeom prst="rect">
            <a:avLst/>
          </a:prstGeom>
          <a:solidFill>
            <a:schemeClr val="bg2"/>
          </a:solidFill>
          <a:ln>
            <a:solidFill>
              <a:schemeClr val="tx1"/>
            </a:solidFill>
          </a:ln>
        </p:spPr>
        <p:txBody>
          <a:bodyPr wrap="square" rtlCol="0">
            <a:spAutoFit/>
          </a:bodyPr>
          <a:lstStyle/>
          <a:p>
            <a:pPr marL="342900" indent="-342900"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Graph represents employee position level  , tenure and number of employees.</a:t>
            </a:r>
          </a:p>
          <a:p>
            <a:pPr marL="342900" indent="-342900" algn="just">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Employee  position levels 6,7,8 has maximum number of employees 233,360,318 respectively.</a:t>
            </a:r>
          </a:p>
          <a:p>
            <a:pPr marL="342900" indent="-342900" algn="just">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Levels 1-10(level 9 is missing in data) are for the client service staff, remaining levels A1,A2,A3 are for support staff.</a:t>
            </a:r>
          </a:p>
          <a:p>
            <a:pPr algn="just"/>
            <a:endParaRPr lang="en-US" sz="1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Level 1 has an average tenure of 19 years which is the highest and level A1 has an average tenure of 1 year which is lowest. </a:t>
            </a:r>
          </a:p>
        </p:txBody>
      </p:sp>
      <p:sp>
        <p:nvSpPr>
          <p:cNvPr id="6" name="TextBox 5">
            <a:extLst>
              <a:ext uri="{FF2B5EF4-FFF2-40B4-BE49-F238E27FC236}">
                <a16:creationId xmlns:a16="http://schemas.microsoft.com/office/drawing/2014/main" id="{C7D61BAC-2705-499C-8EB1-D6E480BE9180}"/>
              </a:ext>
            </a:extLst>
          </p:cNvPr>
          <p:cNvSpPr txBox="1"/>
          <p:nvPr/>
        </p:nvSpPr>
        <p:spPr>
          <a:xfrm>
            <a:off x="2281560" y="248266"/>
            <a:ext cx="5619565" cy="1077218"/>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Exploratory Data Analysis(visualization)</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7"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Exploratory Data Analysis(visualization)</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3" descr="120616---Final-Logo-Transparent.png"/>
          <p:cNvPicPr>
            <a:picLocks noChangeAspect="1"/>
          </p:cNvPicPr>
          <p:nvPr/>
        </p:nvPicPr>
        <p:blipFill>
          <a:blip r:embed="rId3"/>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12" name="Picture 11">
            <a:extLst>
              <a:ext uri="{FF2B5EF4-FFF2-40B4-BE49-F238E27FC236}">
                <a16:creationId xmlns:a16="http://schemas.microsoft.com/office/drawing/2014/main" id="{46436BA2-20EA-448D-8A6F-B7A0F35A482B}"/>
              </a:ext>
            </a:extLst>
          </p:cNvPr>
          <p:cNvPicPr>
            <a:picLocks noChangeAspect="1"/>
          </p:cNvPicPr>
          <p:nvPr/>
        </p:nvPicPr>
        <p:blipFill rotWithShape="1">
          <a:blip r:embed="rId4"/>
          <a:srcRect l="24584" t="16535" b="11068"/>
          <a:stretch/>
        </p:blipFill>
        <p:spPr>
          <a:xfrm>
            <a:off x="176075" y="1497754"/>
            <a:ext cx="6590486" cy="4942807"/>
          </a:xfrm>
          <a:prstGeom prst="rect">
            <a:avLst/>
          </a:prstGeom>
          <a:ln w="9525">
            <a:solidFill>
              <a:schemeClr val="tx1"/>
            </a:solidFill>
          </a:ln>
        </p:spPr>
      </p:pic>
    </p:spTree>
    <p:extLst>
      <p:ext uri="{BB962C8B-B14F-4D97-AF65-F5344CB8AC3E}">
        <p14:creationId xmlns:p14="http://schemas.microsoft.com/office/powerpoint/2010/main" val="245591577"/>
      </p:ext>
    </p:ext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29840" y="6492875"/>
            <a:ext cx="2311400" cy="365125"/>
          </a:xfrm>
        </p:spPr>
        <p:txBody>
          <a:bodyPr/>
          <a:lstStyle/>
          <a:p>
            <a:pPr>
              <a:defRPr/>
            </a:pPr>
            <a:fld id="{C239C5E2-3854-445E-B981-D7FFF3175542}"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7594600" y="6476560"/>
            <a:ext cx="2311400" cy="365125"/>
          </a:xfrm>
        </p:spPr>
        <p:txBody>
          <a:bodyPr/>
          <a:lstStyle/>
          <a:p>
            <a:pPr algn="r">
              <a:defRPr/>
            </a:pPr>
            <a:fld id="{82C27D93-3696-4904-8B15-2CFB2DAF5FC6}" type="slidenum">
              <a:rPr lang="en-US" sz="1200" smtClean="0">
                <a:latin typeface="Times New Roman" panose="02020603050405020304" pitchFamily="18" charset="0"/>
                <a:cs typeface="Times New Roman" panose="02020603050405020304" pitchFamily="18" charset="0"/>
              </a:rPr>
              <a:pPr algn="r">
                <a:defRPr/>
              </a:pPr>
              <a:t>25</a:t>
            </a:fld>
            <a:endParaRPr lang="en-US" sz="1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F4FE993-E9C5-429F-BC8A-67F3FB781D3C}"/>
              </a:ext>
            </a:extLst>
          </p:cNvPr>
          <p:cNvSpPr txBox="1"/>
          <p:nvPr/>
        </p:nvSpPr>
        <p:spPr>
          <a:xfrm>
            <a:off x="6324744" y="2377528"/>
            <a:ext cx="3433405" cy="3046988"/>
          </a:xfrm>
          <a:prstGeom prst="rect">
            <a:avLst/>
          </a:prstGeom>
          <a:solidFill>
            <a:schemeClr val="bg2"/>
          </a:solidFill>
          <a:ln>
            <a:solidFill>
              <a:schemeClr val="tx1"/>
            </a:solidFill>
          </a:ln>
        </p:spPr>
        <p:txBody>
          <a:bodyPr wrap="square" rtlCol="0">
            <a:spAutoFit/>
          </a:bodyPr>
          <a:lstStyle/>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Major leaving reasons among the employees are career growth , personal reason and further studies.</a:t>
            </a:r>
          </a:p>
          <a:p>
            <a:pPr marL="342900" indent="-342900" algn="jus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100 male  and 27 female employees left for career growth.</a:t>
            </a:r>
          </a:p>
          <a:p>
            <a:pPr algn="just"/>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53 males and 48 females for personal reasons.</a:t>
            </a:r>
          </a:p>
          <a:p>
            <a:pPr algn="just"/>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26 males and 12 female employees left for further studies.</a:t>
            </a:r>
          </a:p>
        </p:txBody>
      </p:sp>
      <p:sp>
        <p:nvSpPr>
          <p:cNvPr id="7" name="TextBox 6">
            <a:extLst>
              <a:ext uri="{FF2B5EF4-FFF2-40B4-BE49-F238E27FC236}">
                <a16:creationId xmlns:a16="http://schemas.microsoft.com/office/drawing/2014/main" id="{C7D61BAC-2705-499C-8EB1-D6E480BE9180}"/>
              </a:ext>
            </a:extLst>
          </p:cNvPr>
          <p:cNvSpPr txBox="1"/>
          <p:nvPr/>
        </p:nvSpPr>
        <p:spPr>
          <a:xfrm>
            <a:off x="2281560" y="248266"/>
            <a:ext cx="5619565" cy="1077218"/>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Exploratory Data Analysis(visualization)</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8"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Exploratory Data Analysis(visualization)</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3" descr="120616---Final-Logo-Transparent.png"/>
          <p:cNvPicPr>
            <a:picLocks noChangeAspect="1"/>
          </p:cNvPicPr>
          <p:nvPr/>
        </p:nvPicPr>
        <p:blipFill>
          <a:blip r:embed="rId3"/>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10" name="Picture 9">
            <a:extLst>
              <a:ext uri="{FF2B5EF4-FFF2-40B4-BE49-F238E27FC236}">
                <a16:creationId xmlns:a16="http://schemas.microsoft.com/office/drawing/2014/main" id="{61062463-DE29-4F42-9722-8BC38E269628}"/>
              </a:ext>
            </a:extLst>
          </p:cNvPr>
          <p:cNvPicPr>
            <a:picLocks noChangeAspect="1"/>
          </p:cNvPicPr>
          <p:nvPr/>
        </p:nvPicPr>
        <p:blipFill rotWithShape="1">
          <a:blip r:embed="rId4"/>
          <a:srcRect l="29660" t="17254" b="11759"/>
          <a:stretch/>
        </p:blipFill>
        <p:spPr>
          <a:xfrm>
            <a:off x="273288" y="1609715"/>
            <a:ext cx="5912907" cy="4660456"/>
          </a:xfrm>
          <a:prstGeom prst="rect">
            <a:avLst/>
          </a:prstGeom>
          <a:ln w="6350">
            <a:solidFill>
              <a:schemeClr val="tx1"/>
            </a:solidFill>
          </a:ln>
        </p:spPr>
      </p:pic>
    </p:spTree>
    <p:extLst>
      <p:ext uri="{BB962C8B-B14F-4D97-AF65-F5344CB8AC3E}">
        <p14:creationId xmlns:p14="http://schemas.microsoft.com/office/powerpoint/2010/main" val="3953801713"/>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09001"/>
            <a:ext cx="2311400" cy="365125"/>
          </a:xfrm>
        </p:spPr>
        <p:txBody>
          <a:bodyPr/>
          <a:lstStyle/>
          <a:p>
            <a:pPr>
              <a:defRPr/>
            </a:pPr>
            <a:fld id="{BEE46F59-A0F6-4013-BD03-C01615CB1ABF}" type="datetime5">
              <a:rPr lang="en-US" sz="1200" smtClean="0"/>
              <a:t>26-Oct-21</a:t>
            </a:fld>
            <a:endParaRPr lang="en-US" sz="1200" dirty="0"/>
          </a:p>
        </p:txBody>
      </p:sp>
      <p:sp>
        <p:nvSpPr>
          <p:cNvPr id="5" name="Slide Number Placeholder 4"/>
          <p:cNvSpPr>
            <a:spLocks noGrp="1"/>
          </p:cNvSpPr>
          <p:nvPr>
            <p:ph type="sldNum" sz="quarter" idx="12"/>
          </p:nvPr>
        </p:nvSpPr>
        <p:spPr>
          <a:xfrm>
            <a:off x="7594600" y="6492874"/>
            <a:ext cx="2311400" cy="365125"/>
          </a:xfrm>
        </p:spPr>
        <p:txBody>
          <a:bodyPr/>
          <a:lstStyle/>
          <a:p>
            <a:pPr algn="r">
              <a:defRPr/>
            </a:pPr>
            <a:fld id="{82C27D93-3696-4904-8B15-2CFB2DAF5FC6}" type="slidenum">
              <a:rPr lang="en-US" sz="1200" smtClean="0"/>
              <a:pPr algn="r">
                <a:defRPr/>
              </a:pPr>
              <a:t>26</a:t>
            </a:fld>
            <a:endParaRPr lang="en-US" sz="1200" dirty="0"/>
          </a:p>
        </p:txBody>
      </p:sp>
      <p:pic>
        <p:nvPicPr>
          <p:cNvPr id="3" name="Picture 6">
            <a:extLst>
              <a:ext uri="{FF2B5EF4-FFF2-40B4-BE49-F238E27FC236}">
                <a16:creationId xmlns:a16="http://schemas.microsoft.com/office/drawing/2014/main" id="{ACEDAEB7-BD59-CA44-9735-2AA8CEEA6470}"/>
              </a:ext>
            </a:extLst>
          </p:cNvPr>
          <p:cNvPicPr>
            <a:picLocks noChangeAspect="1"/>
          </p:cNvPicPr>
          <p:nvPr/>
        </p:nvPicPr>
        <p:blipFill>
          <a:blip r:embed="rId3"/>
          <a:stretch>
            <a:fillRect/>
          </a:stretch>
        </p:blipFill>
        <p:spPr>
          <a:xfrm>
            <a:off x="562522" y="1773892"/>
            <a:ext cx="6155244" cy="4402667"/>
          </a:xfrm>
          <a:prstGeom prst="rect">
            <a:avLst/>
          </a:prstGeom>
          <a:ln>
            <a:solidFill>
              <a:schemeClr val="tx1">
                <a:lumMod val="95000"/>
                <a:lumOff val="5000"/>
              </a:schemeClr>
            </a:solidFill>
          </a:ln>
        </p:spPr>
      </p:pic>
      <p:sp>
        <p:nvSpPr>
          <p:cNvPr id="7" name="TextBox 6">
            <a:extLst>
              <a:ext uri="{FF2B5EF4-FFF2-40B4-BE49-F238E27FC236}">
                <a16:creationId xmlns:a16="http://schemas.microsoft.com/office/drawing/2014/main" id="{B6E90FF0-236A-2B4A-BFC2-DFA4E4E73C30}"/>
              </a:ext>
            </a:extLst>
          </p:cNvPr>
          <p:cNvSpPr txBox="1"/>
          <p:nvPr/>
        </p:nvSpPr>
        <p:spPr>
          <a:xfrm>
            <a:off x="6908231" y="2769199"/>
            <a:ext cx="2877213" cy="2308324"/>
          </a:xfrm>
          <a:prstGeom prst="rect">
            <a:avLst/>
          </a:prstGeom>
          <a:solidFill>
            <a:schemeClr val="bg2"/>
          </a:solidFill>
          <a:ln>
            <a:solidFill>
              <a:schemeClr val="tx1"/>
            </a:solidFill>
          </a:ln>
        </p:spPr>
        <p:txBody>
          <a:bodyPr wrap="square" rtlCol="0">
            <a:spAutoFit/>
          </a:bodyPr>
          <a:lstStyle/>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Majority employee aged 31 have resigned.</a:t>
            </a:r>
          </a:p>
          <a:p>
            <a:pPr marL="285750" indent="-285750" algn="l">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Followed by 26 and 28 years of age.</a:t>
            </a:r>
          </a:p>
          <a:p>
            <a:pPr marL="285750" indent="-285750" algn="l">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There’s low chance of a employee Leaving after age of 43.</a:t>
            </a:r>
          </a:p>
        </p:txBody>
      </p:sp>
      <p:sp>
        <p:nvSpPr>
          <p:cNvPr id="6" name="TextBox 5">
            <a:extLst>
              <a:ext uri="{FF2B5EF4-FFF2-40B4-BE49-F238E27FC236}">
                <a16:creationId xmlns:a16="http://schemas.microsoft.com/office/drawing/2014/main" id="{C7D61BAC-2705-499C-8EB1-D6E480BE9180}"/>
              </a:ext>
            </a:extLst>
          </p:cNvPr>
          <p:cNvSpPr txBox="1"/>
          <p:nvPr/>
        </p:nvSpPr>
        <p:spPr>
          <a:xfrm>
            <a:off x="2281560" y="248266"/>
            <a:ext cx="5619565" cy="1077218"/>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Exploratory Data Analysis(visualization)</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8"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Exploratory Data Analysis(visualization)</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3" descr="120616---Final-Logo-Transparent.png"/>
          <p:cNvPicPr>
            <a:picLocks noChangeAspect="1"/>
          </p:cNvPicPr>
          <p:nvPr/>
        </p:nvPicPr>
        <p:blipFill>
          <a:blip r:embed="rId4"/>
          <a:srcRect/>
          <a:stretch>
            <a:fillRect/>
          </a:stretch>
        </p:blipFill>
        <p:spPr bwMode="auto">
          <a:xfrm>
            <a:off x="121341" y="34161"/>
            <a:ext cx="1123802" cy="1224726"/>
          </a:xfrm>
          <a:prstGeom prst="rect">
            <a:avLst/>
          </a:prstGeom>
          <a:solidFill>
            <a:schemeClr val="bg1"/>
          </a:solidFill>
          <a:ln w="9525">
            <a:noFill/>
            <a:miter lim="800000"/>
            <a:headEnd/>
            <a:tailEnd/>
          </a:ln>
          <a:effectLst/>
        </p:spPr>
      </p:pic>
    </p:spTree>
    <p:extLst>
      <p:ext uri="{BB962C8B-B14F-4D97-AF65-F5344CB8AC3E}">
        <p14:creationId xmlns:p14="http://schemas.microsoft.com/office/powerpoint/2010/main" val="3841985487"/>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6ED5C6-49AA-4890-8AE7-7C5414D8AEDE}"/>
              </a:ext>
            </a:extLst>
          </p:cNvPr>
          <p:cNvSpPr>
            <a:spLocks noGrp="1"/>
          </p:cNvSpPr>
          <p:nvPr>
            <p:ph type="dt" sz="half" idx="10"/>
          </p:nvPr>
        </p:nvSpPr>
        <p:spPr>
          <a:xfrm>
            <a:off x="0" y="6538912"/>
            <a:ext cx="2311400" cy="365125"/>
          </a:xfrm>
        </p:spPr>
        <p:txBody>
          <a:bodyPr/>
          <a:lstStyle/>
          <a:p>
            <a:pPr>
              <a:defRPr/>
            </a:pPr>
            <a:fld id="{25FBCFA9-37E6-492E-A2C7-5E83041E4848}"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D1810D2-42B0-4AC1-A28D-F9FAE5560EF1}"/>
              </a:ext>
            </a:extLst>
          </p:cNvPr>
          <p:cNvSpPr>
            <a:spLocks noGrp="1"/>
          </p:cNvSpPr>
          <p:nvPr>
            <p:ph type="sldNum" sz="quarter" idx="12"/>
          </p:nvPr>
        </p:nvSpPr>
        <p:spPr>
          <a:xfrm>
            <a:off x="9526555" y="6538912"/>
            <a:ext cx="2311400" cy="365125"/>
          </a:xfrm>
        </p:spPr>
        <p:txBody>
          <a:bodyPr/>
          <a:lstStyle/>
          <a:p>
            <a:pPr>
              <a:defRPr/>
            </a:pPr>
            <a:fld id="{8FB61C5C-FEA0-4F36-85AB-8E96B7CB5A86}" type="slidenum">
              <a:rPr lang="en-US" sz="1200" smtClean="0">
                <a:latin typeface="Times New Roman" panose="02020603050405020304" pitchFamily="18" charset="0"/>
                <a:cs typeface="Times New Roman" panose="02020603050405020304" pitchFamily="18" charset="0"/>
              </a:rPr>
              <a:pPr>
                <a:defRPr/>
              </a:pPr>
              <a:t>27</a:t>
            </a:fld>
            <a:endParaRPr lang="en-US"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6BB4C3E-1454-4F57-A8C0-DC59DF103EE0}"/>
              </a:ext>
            </a:extLst>
          </p:cNvPr>
          <p:cNvPicPr>
            <a:picLocks noChangeAspect="1"/>
          </p:cNvPicPr>
          <p:nvPr/>
        </p:nvPicPr>
        <p:blipFill>
          <a:blip r:embed="rId2"/>
          <a:stretch>
            <a:fillRect/>
          </a:stretch>
        </p:blipFill>
        <p:spPr>
          <a:xfrm>
            <a:off x="3776520" y="371010"/>
            <a:ext cx="1755800" cy="853514"/>
          </a:xfrm>
          <a:prstGeom prst="rect">
            <a:avLst/>
          </a:prstGeom>
        </p:spPr>
      </p:pic>
      <p:grpSp>
        <p:nvGrpSpPr>
          <p:cNvPr id="12" name="Group 11"/>
          <p:cNvGrpSpPr/>
          <p:nvPr/>
        </p:nvGrpSpPr>
        <p:grpSpPr>
          <a:xfrm>
            <a:off x="118113" y="2163937"/>
            <a:ext cx="9669773" cy="3463399"/>
            <a:chOff x="3192" y="1861928"/>
            <a:chExt cx="9333557" cy="3463399"/>
          </a:xfrm>
          <a:solidFill>
            <a:schemeClr val="bg2">
              <a:lumMod val="50000"/>
            </a:schemeClr>
          </a:solidFill>
          <a:effectLst>
            <a:glow rad="228600">
              <a:schemeClr val="accent3">
                <a:satMod val="175000"/>
                <a:alpha val="40000"/>
              </a:schemeClr>
            </a:glow>
            <a:outerShdw blurRad="63500" sx="102000" sy="102000" algn="ctr" rotWithShape="0">
              <a:prstClr val="black">
                <a:alpha val="40000"/>
              </a:prstClr>
            </a:outerShdw>
          </a:effectLst>
        </p:grpSpPr>
        <p:sp>
          <p:nvSpPr>
            <p:cNvPr id="13" name="Freeform 12"/>
            <p:cNvSpPr/>
            <p:nvPr/>
          </p:nvSpPr>
          <p:spPr>
            <a:xfrm>
              <a:off x="3192" y="1868453"/>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a:t>Employee Category</a:t>
              </a:r>
              <a:endParaRPr lang="en-IN" sz="2000" kern="1200"/>
            </a:p>
          </p:txBody>
        </p:sp>
        <p:sp>
          <p:nvSpPr>
            <p:cNvPr id="15" name="Freeform 14"/>
            <p:cNvSpPr/>
            <p:nvPr/>
          </p:nvSpPr>
          <p:spPr>
            <a:xfrm>
              <a:off x="3805753" y="1868453"/>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a:t>Profit Centre</a:t>
              </a:r>
              <a:endParaRPr lang="en-IN" sz="2000" kern="1200"/>
            </a:p>
          </p:txBody>
        </p:sp>
        <p:sp>
          <p:nvSpPr>
            <p:cNvPr id="16" name="Freeform 15"/>
            <p:cNvSpPr/>
            <p:nvPr/>
          </p:nvSpPr>
          <p:spPr>
            <a:xfrm>
              <a:off x="5707033" y="1868453"/>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a:t>Promotion</a:t>
              </a:r>
              <a:endParaRPr lang="en-IN" sz="2000" kern="1200"/>
            </a:p>
          </p:txBody>
        </p:sp>
        <p:sp>
          <p:nvSpPr>
            <p:cNvPr id="17" name="Freeform 16"/>
            <p:cNvSpPr/>
            <p:nvPr/>
          </p:nvSpPr>
          <p:spPr>
            <a:xfrm>
              <a:off x="7608313" y="1868453"/>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dirty="0"/>
                <a:t>Supervisor name </a:t>
              </a:r>
              <a:endParaRPr lang="en-IN" sz="2000" kern="1200" dirty="0"/>
            </a:p>
          </p:txBody>
        </p:sp>
        <p:sp>
          <p:nvSpPr>
            <p:cNvPr id="18" name="Freeform 17"/>
            <p:cNvSpPr/>
            <p:nvPr/>
          </p:nvSpPr>
          <p:spPr>
            <a:xfrm>
              <a:off x="3192" y="3078359"/>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a:t>Employee position</a:t>
              </a:r>
              <a:endParaRPr lang="en-IN" sz="2000" kern="1200"/>
            </a:p>
          </p:txBody>
        </p:sp>
        <p:sp>
          <p:nvSpPr>
            <p:cNvPr id="19" name="Freeform 18"/>
            <p:cNvSpPr/>
            <p:nvPr/>
          </p:nvSpPr>
          <p:spPr>
            <a:xfrm>
              <a:off x="1904472" y="3078359"/>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a:t>Total Available hours</a:t>
              </a:r>
              <a:endParaRPr lang="en-IN" sz="2000" kern="1200"/>
            </a:p>
          </p:txBody>
        </p:sp>
        <p:sp>
          <p:nvSpPr>
            <p:cNvPr id="20" name="Freeform 19"/>
            <p:cNvSpPr/>
            <p:nvPr/>
          </p:nvSpPr>
          <p:spPr>
            <a:xfrm>
              <a:off x="3805753" y="3078359"/>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a:t>Training hours</a:t>
              </a:r>
              <a:endParaRPr lang="en-IN" sz="2000" kern="1200"/>
            </a:p>
          </p:txBody>
        </p:sp>
        <p:sp>
          <p:nvSpPr>
            <p:cNvPr id="21" name="Freeform 20"/>
            <p:cNvSpPr/>
            <p:nvPr/>
          </p:nvSpPr>
          <p:spPr>
            <a:xfrm>
              <a:off x="5707033" y="3078359"/>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a:t>Tenure</a:t>
              </a:r>
              <a:endParaRPr lang="en-IN" sz="2000" kern="1200"/>
            </a:p>
          </p:txBody>
        </p:sp>
        <p:sp>
          <p:nvSpPr>
            <p:cNvPr id="22" name="Freeform 21"/>
            <p:cNvSpPr/>
            <p:nvPr/>
          </p:nvSpPr>
          <p:spPr>
            <a:xfrm>
              <a:off x="7608313" y="3078359"/>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dirty="0"/>
                <a:t>Employee present in both years</a:t>
              </a:r>
              <a:endParaRPr lang="en-IN" sz="2000" kern="1200" dirty="0"/>
            </a:p>
          </p:txBody>
        </p:sp>
        <p:sp>
          <p:nvSpPr>
            <p:cNvPr id="23" name="Freeform 22"/>
            <p:cNvSpPr/>
            <p:nvPr/>
          </p:nvSpPr>
          <p:spPr>
            <a:xfrm>
              <a:off x="1927151" y="1861928"/>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dirty="0"/>
                <a:t>Work hours</a:t>
              </a:r>
              <a:endParaRPr lang="en-IN" sz="2000" kern="1200" dirty="0"/>
            </a:p>
          </p:txBody>
        </p:sp>
        <p:sp>
          <p:nvSpPr>
            <p:cNvPr id="24" name="Freeform 23"/>
            <p:cNvSpPr/>
            <p:nvPr/>
          </p:nvSpPr>
          <p:spPr>
            <a:xfrm>
              <a:off x="2855112" y="4288265"/>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a:t>Leave hours</a:t>
              </a:r>
              <a:endParaRPr lang="en-IN" sz="2000" kern="1200"/>
            </a:p>
          </p:txBody>
        </p:sp>
        <p:sp>
          <p:nvSpPr>
            <p:cNvPr id="25" name="Freeform 24"/>
            <p:cNvSpPr/>
            <p:nvPr/>
          </p:nvSpPr>
          <p:spPr>
            <a:xfrm>
              <a:off x="4756393" y="4288265"/>
              <a:ext cx="1728436" cy="1037062"/>
            </a:xfrm>
            <a:custGeom>
              <a:avLst/>
              <a:gdLst>
                <a:gd name="connsiteX0" fmla="*/ 0 w 1728436"/>
                <a:gd name="connsiteY0" fmla="*/ 0 h 1037062"/>
                <a:gd name="connsiteX1" fmla="*/ 1728436 w 1728436"/>
                <a:gd name="connsiteY1" fmla="*/ 0 h 1037062"/>
                <a:gd name="connsiteX2" fmla="*/ 1728436 w 1728436"/>
                <a:gd name="connsiteY2" fmla="*/ 1037062 h 1037062"/>
                <a:gd name="connsiteX3" fmla="*/ 0 w 1728436"/>
                <a:gd name="connsiteY3" fmla="*/ 1037062 h 1037062"/>
                <a:gd name="connsiteX4" fmla="*/ 0 w 1728436"/>
                <a:gd name="connsiteY4" fmla="*/ 0 h 10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436" h="1037062">
                  <a:moveTo>
                    <a:pt x="0" y="0"/>
                  </a:moveTo>
                  <a:lnTo>
                    <a:pt x="1728436" y="0"/>
                  </a:lnTo>
                  <a:lnTo>
                    <a:pt x="1728436" y="1037062"/>
                  </a:lnTo>
                  <a:lnTo>
                    <a:pt x="0" y="1037062"/>
                  </a:lnTo>
                  <a:lnTo>
                    <a:pt x="0" y="0"/>
                  </a:lnTo>
                  <a:close/>
                </a:path>
              </a:pathLst>
            </a:custGeom>
            <a:grpFill/>
            <a:ln>
              <a:solidFill>
                <a:schemeClr val="tx1"/>
              </a:solidFill>
            </a:ln>
            <a:effectLst>
              <a:outerShdw blurRad="190500" dist="228600" dir="2700000" algn="ctr">
                <a:srgbClr val="000000">
                  <a:alpha val="3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rtl="0" fontAlgn="base">
                <a:lnSpc>
                  <a:spcPct val="90000"/>
                </a:lnSpc>
                <a:spcBef>
                  <a:spcPct val="0"/>
                </a:spcBef>
                <a:spcAft>
                  <a:spcPct val="35000"/>
                </a:spcAft>
                <a:buNone/>
              </a:pPr>
              <a:r>
                <a:rPr lang="en-US" sz="2000" kern="1200"/>
                <a:t>NC hours</a:t>
              </a:r>
              <a:endParaRPr lang="en-IN" sz="2000" kern="1200"/>
            </a:p>
          </p:txBody>
        </p:sp>
      </p:grpSp>
      <p:sp>
        <p:nvSpPr>
          <p:cNvPr id="6"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endParaRPr lang="en-US" sz="3200" b="1" dirty="0">
              <a:solidFill>
                <a:schemeClr val="bg1"/>
              </a:solidFill>
              <a:latin typeface="Times New Roman" panose="02020603050405020304" pitchFamily="18" charset="0"/>
              <a:cs typeface="Times New Roman" panose="02020603050405020304" pitchFamily="18" charset="0"/>
            </a:endParaRPr>
          </a:p>
          <a:p>
            <a:pPr algn="ctr"/>
            <a:r>
              <a:rPr lang="en-US" sz="3200" b="1" dirty="0">
                <a:solidFill>
                  <a:schemeClr val="bg1"/>
                </a:solidFill>
                <a:latin typeface="Times New Roman" panose="02020603050405020304" pitchFamily="18" charset="0"/>
                <a:cs typeface="Times New Roman" panose="02020603050405020304" pitchFamily="18" charset="0"/>
              </a:rPr>
              <a:t>Objective 1-Results and Conclusion </a:t>
            </a:r>
            <a:endParaRPr lang="en-IN" sz="3200" b="1" dirty="0">
              <a:solidFill>
                <a:schemeClr val="bg1"/>
              </a:solidFill>
              <a:latin typeface="Times New Roman" panose="02020603050405020304" pitchFamily="18" charset="0"/>
              <a:cs typeface="Times New Roman" panose="02020603050405020304" pitchFamily="18" charset="0"/>
            </a:endParaRPr>
          </a:p>
          <a:p>
            <a:pPr algn="ct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7" name="Picture 3" descr="120616---Final-Logo-Transparent.png"/>
          <p:cNvPicPr>
            <a:picLocks noChangeAspect="1"/>
          </p:cNvPicPr>
          <p:nvPr/>
        </p:nvPicPr>
        <p:blipFill>
          <a:blip r:embed="rId3"/>
          <a:srcRect/>
          <a:stretch>
            <a:fillRect/>
          </a:stretch>
        </p:blipFill>
        <p:spPr bwMode="auto">
          <a:xfrm>
            <a:off x="121341" y="34161"/>
            <a:ext cx="1123802" cy="1224726"/>
          </a:xfrm>
          <a:prstGeom prst="rect">
            <a:avLst/>
          </a:prstGeom>
          <a:solidFill>
            <a:schemeClr val="bg1"/>
          </a:solidFill>
          <a:ln w="9525">
            <a:noFill/>
            <a:miter lim="800000"/>
            <a:headEnd/>
            <a:tailEnd/>
          </a:ln>
          <a:effectLst/>
        </p:spPr>
      </p:pic>
      <p:sp>
        <p:nvSpPr>
          <p:cNvPr id="27" name="TextBox 26"/>
          <p:cNvSpPr txBox="1"/>
          <p:nvPr/>
        </p:nvSpPr>
        <p:spPr>
          <a:xfrm>
            <a:off x="121341" y="1522314"/>
            <a:ext cx="9191471"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Factors influencing attrition </a:t>
            </a:r>
            <a:r>
              <a:rPr lang="en-US" sz="2000" dirty="0"/>
              <a:t>:</a:t>
            </a:r>
            <a:endParaRPr lang="en-IN" sz="2000" dirty="0"/>
          </a:p>
        </p:txBody>
      </p:sp>
    </p:spTree>
    <p:extLst>
      <p:ext uri="{BB962C8B-B14F-4D97-AF65-F5344CB8AC3E}">
        <p14:creationId xmlns:p14="http://schemas.microsoft.com/office/powerpoint/2010/main" val="2758603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C1BDBB-6868-4F43-A35D-A1949619F8AC}"/>
              </a:ext>
            </a:extLst>
          </p:cNvPr>
          <p:cNvSpPr>
            <a:spLocks noGrp="1"/>
          </p:cNvSpPr>
          <p:nvPr>
            <p:ph type="dt" sz="half" idx="10"/>
          </p:nvPr>
        </p:nvSpPr>
        <p:spPr>
          <a:xfrm>
            <a:off x="0" y="6492875"/>
            <a:ext cx="2311400" cy="365125"/>
          </a:xfrm>
        </p:spPr>
        <p:txBody>
          <a:bodyPr/>
          <a:lstStyle/>
          <a:p>
            <a:pPr>
              <a:defRPr/>
            </a:pPr>
            <a:fld id="{A477F31E-F4D8-4B45-B573-A26681EF123A}"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A66AD04-6CEE-4F48-81BA-C671D473C21C}"/>
              </a:ext>
            </a:extLst>
          </p:cNvPr>
          <p:cNvSpPr>
            <a:spLocks noGrp="1"/>
          </p:cNvSpPr>
          <p:nvPr>
            <p:ph type="sldNum" sz="quarter" idx="12"/>
          </p:nvPr>
        </p:nvSpPr>
        <p:spPr>
          <a:xfrm>
            <a:off x="7594600" y="6492874"/>
            <a:ext cx="2311400" cy="365125"/>
          </a:xfrm>
        </p:spPr>
        <p:txBody>
          <a:bodyPr/>
          <a:lstStyle/>
          <a:p>
            <a:pPr algn="r">
              <a:defRPr/>
            </a:pPr>
            <a:fld id="{8FB61C5C-FEA0-4F36-85AB-8E96B7CB5A86}" type="slidenum">
              <a:rPr lang="en-US" sz="1200" smtClean="0">
                <a:latin typeface="Times New Roman" panose="02020603050405020304" pitchFamily="18" charset="0"/>
                <a:cs typeface="Times New Roman" panose="02020603050405020304" pitchFamily="18" charset="0"/>
              </a:rPr>
              <a:pPr algn="r">
                <a:defRPr/>
              </a:pPr>
              <a:t>28</a:t>
            </a:fld>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AEEA0D3-87D2-4B82-8313-CB738792C4BB}"/>
              </a:ext>
            </a:extLst>
          </p:cNvPr>
          <p:cNvSpPr txBox="1"/>
          <p:nvPr/>
        </p:nvSpPr>
        <p:spPr>
          <a:xfrm>
            <a:off x="2475723" y="370295"/>
            <a:ext cx="4954554"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Model Evaluation</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0FA1A39-A335-4B8C-8AEC-5CFCDB23A733}"/>
              </a:ext>
            </a:extLst>
          </p:cNvPr>
          <p:cNvSpPr txBox="1"/>
          <p:nvPr/>
        </p:nvSpPr>
        <p:spPr>
          <a:xfrm>
            <a:off x="0" y="1516733"/>
            <a:ext cx="9658380" cy="954107"/>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Predict Possible attritions:</a:t>
            </a:r>
          </a:p>
          <a:p>
            <a:pPr marL="285750" indent="-28575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First objective is to predict the employee who are likely to leave the organization.</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147 employees out of 834 are predicted to leave the organization.</a:t>
            </a:r>
          </a:p>
        </p:txBody>
      </p:sp>
      <p:sp>
        <p:nvSpPr>
          <p:cNvPr id="8"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Objective 2- Results and Conclusion </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0" name="Picture 3" descr="120616---Final-Logo-Transparent.png"/>
          <p:cNvPicPr>
            <a:picLocks noChangeAspect="1"/>
          </p:cNvPicPr>
          <p:nvPr/>
        </p:nvPicPr>
        <p:blipFill>
          <a:blip r:embed="rId2"/>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12" name="Picture 11">
            <a:extLst>
              <a:ext uri="{FF2B5EF4-FFF2-40B4-BE49-F238E27FC236}">
                <a16:creationId xmlns:a16="http://schemas.microsoft.com/office/drawing/2014/main" id="{D512461B-2AD0-4687-949A-0AAED2D8977C}"/>
              </a:ext>
            </a:extLst>
          </p:cNvPr>
          <p:cNvPicPr>
            <a:picLocks noChangeAspect="1"/>
          </p:cNvPicPr>
          <p:nvPr/>
        </p:nvPicPr>
        <p:blipFill rotWithShape="1">
          <a:blip r:embed="rId3"/>
          <a:srcRect l="12569" t="21449" r="13626" b="4370"/>
          <a:stretch/>
        </p:blipFill>
        <p:spPr>
          <a:xfrm>
            <a:off x="513961" y="2659669"/>
            <a:ext cx="8630457" cy="3529388"/>
          </a:xfrm>
          <a:prstGeom prst="rect">
            <a:avLst/>
          </a:prstGeom>
          <a:ln>
            <a:solidFill>
              <a:schemeClr val="tx1"/>
            </a:solidFill>
          </a:ln>
        </p:spPr>
      </p:pic>
    </p:spTree>
    <p:extLst>
      <p:ext uri="{BB962C8B-B14F-4D97-AF65-F5344CB8AC3E}">
        <p14:creationId xmlns:p14="http://schemas.microsoft.com/office/powerpoint/2010/main" val="2674150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B0FAA4-8B15-411F-A042-6C6B6FDB0AB5}"/>
              </a:ext>
            </a:extLst>
          </p:cNvPr>
          <p:cNvSpPr>
            <a:spLocks noGrp="1"/>
          </p:cNvSpPr>
          <p:nvPr>
            <p:ph type="dt" sz="half" idx="10"/>
          </p:nvPr>
        </p:nvSpPr>
        <p:spPr>
          <a:xfrm>
            <a:off x="0" y="6509013"/>
            <a:ext cx="2311400" cy="365125"/>
          </a:xfrm>
        </p:spPr>
        <p:txBody>
          <a:bodyPr/>
          <a:lstStyle/>
          <a:p>
            <a:pPr>
              <a:defRPr/>
            </a:pPr>
            <a:fld id="{9082E34B-FA43-447C-B954-D0125ADD794C}"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D61CF5B-5C78-422F-8BD8-CE676D74ED55}"/>
              </a:ext>
            </a:extLst>
          </p:cNvPr>
          <p:cNvSpPr>
            <a:spLocks noGrp="1"/>
          </p:cNvSpPr>
          <p:nvPr>
            <p:ph type="sldNum" sz="quarter" idx="12"/>
          </p:nvPr>
        </p:nvSpPr>
        <p:spPr>
          <a:xfrm>
            <a:off x="9552159" y="6530750"/>
            <a:ext cx="2311400" cy="365125"/>
          </a:xfrm>
        </p:spPr>
        <p:txBody>
          <a:bodyPr/>
          <a:lstStyle/>
          <a:p>
            <a:pPr>
              <a:defRPr/>
            </a:pPr>
            <a:fld id="{8FB61C5C-FEA0-4F36-85AB-8E96B7CB5A86}" type="slidenum">
              <a:rPr lang="en-US" sz="1200" smtClean="0">
                <a:latin typeface="Times New Roman" panose="02020603050405020304" pitchFamily="18" charset="0"/>
                <a:cs typeface="Times New Roman" panose="02020603050405020304" pitchFamily="18" charset="0"/>
              </a:rPr>
              <a:pPr>
                <a:defRPr/>
              </a:pPr>
              <a:t>29</a:t>
            </a:fld>
            <a:endParaRPr lang="en-US" sz="1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4AD7C47-F66D-42FF-9793-20B16577A0E2}"/>
              </a:ext>
            </a:extLst>
          </p:cNvPr>
          <p:cNvPicPr>
            <a:picLocks noChangeAspect="1"/>
          </p:cNvPicPr>
          <p:nvPr/>
        </p:nvPicPr>
        <p:blipFill>
          <a:blip r:embed="rId3"/>
          <a:stretch>
            <a:fillRect/>
          </a:stretch>
        </p:blipFill>
        <p:spPr>
          <a:xfrm>
            <a:off x="3841835" y="238153"/>
            <a:ext cx="1755800" cy="853514"/>
          </a:xfrm>
          <a:prstGeom prst="rect">
            <a:avLst/>
          </a:prstGeom>
        </p:spPr>
      </p:pic>
      <p:sp>
        <p:nvSpPr>
          <p:cNvPr id="9"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endParaRPr lang="en-US" sz="3200" b="1" dirty="0">
              <a:solidFill>
                <a:schemeClr val="bg1"/>
              </a:solidFill>
              <a:latin typeface="Times New Roman" panose="02020603050405020304" pitchFamily="18" charset="0"/>
              <a:cs typeface="Times New Roman" panose="02020603050405020304" pitchFamily="18" charset="0"/>
            </a:endParaRPr>
          </a:p>
          <a:p>
            <a:pPr algn="ctr"/>
            <a:r>
              <a:rPr lang="en-US" sz="3200" b="1" dirty="0">
                <a:solidFill>
                  <a:schemeClr val="bg1"/>
                </a:solidFill>
                <a:latin typeface="Times New Roman" panose="02020603050405020304" pitchFamily="18" charset="0"/>
                <a:cs typeface="Times New Roman" panose="02020603050405020304" pitchFamily="18" charset="0"/>
              </a:rPr>
              <a:t>          Objective 2- Results and Conclusion (Cont.) </a:t>
            </a:r>
            <a:endParaRPr lang="en-IN" sz="3200" b="1" dirty="0">
              <a:solidFill>
                <a:schemeClr val="bg1"/>
              </a:solidFill>
              <a:latin typeface="Times New Roman" panose="02020603050405020304" pitchFamily="18" charset="0"/>
              <a:cs typeface="Times New Roman" panose="02020603050405020304" pitchFamily="18" charset="0"/>
            </a:endParaRPr>
          </a:p>
          <a:p>
            <a:pPr algn="ct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11" name="Picture 3" descr="120616---Final-Logo-Transparent.png"/>
          <p:cNvPicPr>
            <a:picLocks noChangeAspect="1"/>
          </p:cNvPicPr>
          <p:nvPr/>
        </p:nvPicPr>
        <p:blipFill>
          <a:blip r:embed="rId4"/>
          <a:srcRect/>
          <a:stretch>
            <a:fillRect/>
          </a:stretch>
        </p:blipFill>
        <p:spPr bwMode="auto">
          <a:xfrm>
            <a:off x="121341" y="34161"/>
            <a:ext cx="1123802" cy="1224726"/>
          </a:xfrm>
          <a:prstGeom prst="rect">
            <a:avLst/>
          </a:prstGeom>
          <a:solidFill>
            <a:schemeClr val="bg1"/>
          </a:solidFill>
          <a:ln w="9525">
            <a:noFill/>
            <a:miter lim="800000"/>
            <a:headEnd/>
            <a:tailEnd/>
          </a:ln>
          <a:effectLst/>
        </p:spPr>
      </p:pic>
      <p:graphicFrame>
        <p:nvGraphicFramePr>
          <p:cNvPr id="4" name="Object 3">
            <a:extLst>
              <a:ext uri="{FF2B5EF4-FFF2-40B4-BE49-F238E27FC236}">
                <a16:creationId xmlns:a16="http://schemas.microsoft.com/office/drawing/2014/main" id="{342456C5-C441-4AE6-BF47-C9BD88B1A1FD}"/>
              </a:ext>
            </a:extLst>
          </p:cNvPr>
          <p:cNvGraphicFramePr>
            <a:graphicFrameLocks noChangeAspect="1"/>
          </p:cNvGraphicFramePr>
          <p:nvPr>
            <p:extLst>
              <p:ext uri="{D42A27DB-BD31-4B8C-83A1-F6EECF244321}">
                <p14:modId xmlns:p14="http://schemas.microsoft.com/office/powerpoint/2010/main" val="1129139530"/>
              </p:ext>
            </p:extLst>
          </p:nvPr>
        </p:nvGraphicFramePr>
        <p:xfrm>
          <a:off x="958293" y="2166425"/>
          <a:ext cx="1933617" cy="4237290"/>
        </p:xfrm>
        <a:graphic>
          <a:graphicData uri="http://schemas.openxmlformats.org/presentationml/2006/ole">
            <mc:AlternateContent xmlns:mc="http://schemas.openxmlformats.org/markup-compatibility/2006">
              <mc:Choice xmlns:v="urn:schemas-microsoft-com:vml" Requires="v">
                <p:oleObj spid="_x0000_s2647" name="Worksheet" r:id="rId5" imgW="2842295" imgH="9151486" progId="Excel.Sheet.12">
                  <p:embed/>
                </p:oleObj>
              </mc:Choice>
              <mc:Fallback>
                <p:oleObj name="Worksheet" r:id="rId5" imgW="2842295" imgH="9151486" progId="Excel.Sheet.12">
                  <p:embed/>
                  <p:pic>
                    <p:nvPicPr>
                      <p:cNvPr id="0" name=""/>
                      <p:cNvPicPr/>
                      <p:nvPr/>
                    </p:nvPicPr>
                    <p:blipFill>
                      <a:blip r:embed="rId6"/>
                      <a:stretch>
                        <a:fillRect/>
                      </a:stretch>
                    </p:blipFill>
                    <p:spPr>
                      <a:xfrm>
                        <a:off x="958293" y="2166425"/>
                        <a:ext cx="1933617" cy="4237290"/>
                      </a:xfrm>
                      <a:prstGeom prst="rect">
                        <a:avLst/>
                      </a:prstGeom>
                      <a:ln>
                        <a:solidFill>
                          <a:schemeClr val="tx1"/>
                        </a:solidFill>
                      </a:ln>
                    </p:spPr>
                  </p:pic>
                </p:oleObj>
              </mc:Fallback>
            </mc:AlternateContent>
          </a:graphicData>
        </a:graphic>
      </p:graphicFrame>
      <p:graphicFrame>
        <p:nvGraphicFramePr>
          <p:cNvPr id="5" name="Object 4">
            <a:extLst>
              <a:ext uri="{FF2B5EF4-FFF2-40B4-BE49-F238E27FC236}">
                <a16:creationId xmlns:a16="http://schemas.microsoft.com/office/drawing/2014/main" id="{5CBCFFDD-F784-4C3C-AE85-E972FBDD82CD}"/>
              </a:ext>
            </a:extLst>
          </p:cNvPr>
          <p:cNvGraphicFramePr>
            <a:graphicFrameLocks noChangeAspect="1"/>
          </p:cNvGraphicFramePr>
          <p:nvPr>
            <p:extLst>
              <p:ext uri="{D42A27DB-BD31-4B8C-83A1-F6EECF244321}">
                <p14:modId xmlns:p14="http://schemas.microsoft.com/office/powerpoint/2010/main" val="1725372367"/>
              </p:ext>
            </p:extLst>
          </p:nvPr>
        </p:nvGraphicFramePr>
        <p:xfrm>
          <a:off x="3660727" y="2166425"/>
          <a:ext cx="2038704" cy="4237290"/>
        </p:xfrm>
        <a:graphic>
          <a:graphicData uri="http://schemas.openxmlformats.org/presentationml/2006/ole">
            <mc:AlternateContent xmlns:mc="http://schemas.openxmlformats.org/markup-compatibility/2006">
              <mc:Choice xmlns:v="urn:schemas-microsoft-com:vml" Requires="v">
                <p:oleObj spid="_x0000_s2648" name="Worksheet" r:id="rId7" imgW="2842295" imgH="9151486" progId="Excel.Sheet.12">
                  <p:embed/>
                </p:oleObj>
              </mc:Choice>
              <mc:Fallback>
                <p:oleObj name="Worksheet" r:id="rId7" imgW="2842295" imgH="9151486" progId="Excel.Sheet.12">
                  <p:embed/>
                  <p:pic>
                    <p:nvPicPr>
                      <p:cNvPr id="0" name=""/>
                      <p:cNvPicPr/>
                      <p:nvPr/>
                    </p:nvPicPr>
                    <p:blipFill>
                      <a:blip r:embed="rId8"/>
                      <a:stretch>
                        <a:fillRect/>
                      </a:stretch>
                    </p:blipFill>
                    <p:spPr>
                      <a:xfrm>
                        <a:off x="3660727" y="2166425"/>
                        <a:ext cx="2038704" cy="4237290"/>
                      </a:xfrm>
                      <a:prstGeom prst="rect">
                        <a:avLst/>
                      </a:prstGeom>
                      <a:ln>
                        <a:solidFill>
                          <a:schemeClr val="tx1"/>
                        </a:solidFill>
                      </a:ln>
                    </p:spPr>
                  </p:pic>
                </p:oleObj>
              </mc:Fallback>
            </mc:AlternateContent>
          </a:graphicData>
        </a:graphic>
      </p:graphicFrame>
      <p:graphicFrame>
        <p:nvGraphicFramePr>
          <p:cNvPr id="6" name="Object 5">
            <a:extLst>
              <a:ext uri="{FF2B5EF4-FFF2-40B4-BE49-F238E27FC236}">
                <a16:creationId xmlns:a16="http://schemas.microsoft.com/office/drawing/2014/main" id="{D4E7FB02-8EAA-4137-AA77-C6A035D3062F}"/>
              </a:ext>
            </a:extLst>
          </p:cNvPr>
          <p:cNvGraphicFramePr>
            <a:graphicFrameLocks noChangeAspect="1"/>
          </p:cNvGraphicFramePr>
          <p:nvPr>
            <p:extLst>
              <p:ext uri="{D42A27DB-BD31-4B8C-83A1-F6EECF244321}">
                <p14:modId xmlns:p14="http://schemas.microsoft.com/office/powerpoint/2010/main" val="1540991984"/>
              </p:ext>
            </p:extLst>
          </p:nvPr>
        </p:nvGraphicFramePr>
        <p:xfrm>
          <a:off x="6465382" y="2166425"/>
          <a:ext cx="1967589" cy="4237290"/>
        </p:xfrm>
        <a:graphic>
          <a:graphicData uri="http://schemas.openxmlformats.org/presentationml/2006/ole">
            <mc:AlternateContent xmlns:mc="http://schemas.openxmlformats.org/markup-compatibility/2006">
              <mc:Choice xmlns:v="urn:schemas-microsoft-com:vml" Requires="v">
                <p:oleObj spid="_x0000_s2649" name="Worksheet" r:id="rId9" imgW="2842295" imgH="8786057" progId="Excel.Sheet.12">
                  <p:embed/>
                </p:oleObj>
              </mc:Choice>
              <mc:Fallback>
                <p:oleObj name="Worksheet" r:id="rId9" imgW="2842295" imgH="8786057" progId="Excel.Sheet.12">
                  <p:embed/>
                  <p:pic>
                    <p:nvPicPr>
                      <p:cNvPr id="0" name=""/>
                      <p:cNvPicPr/>
                      <p:nvPr/>
                    </p:nvPicPr>
                    <p:blipFill>
                      <a:blip r:embed="rId10"/>
                      <a:stretch>
                        <a:fillRect/>
                      </a:stretch>
                    </p:blipFill>
                    <p:spPr>
                      <a:xfrm>
                        <a:off x="6465382" y="2166425"/>
                        <a:ext cx="1967589" cy="4237290"/>
                      </a:xfrm>
                      <a:prstGeom prst="rect">
                        <a:avLst/>
                      </a:prstGeom>
                      <a:ln>
                        <a:solidFill>
                          <a:schemeClr val="tx1"/>
                        </a:solidFill>
                      </a:ln>
                    </p:spPr>
                  </p:pic>
                </p:oleObj>
              </mc:Fallback>
            </mc:AlternateContent>
          </a:graphicData>
        </a:graphic>
      </p:graphicFrame>
      <p:sp>
        <p:nvSpPr>
          <p:cNvPr id="8" name="TextBox 7">
            <a:extLst>
              <a:ext uri="{FF2B5EF4-FFF2-40B4-BE49-F238E27FC236}">
                <a16:creationId xmlns:a16="http://schemas.microsoft.com/office/drawing/2014/main" id="{634F2493-2A98-490D-901D-014A9C175E52}"/>
              </a:ext>
            </a:extLst>
          </p:cNvPr>
          <p:cNvSpPr txBox="1"/>
          <p:nvPr/>
        </p:nvSpPr>
        <p:spPr>
          <a:xfrm>
            <a:off x="16906" y="1378339"/>
            <a:ext cx="9889094" cy="954107"/>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Names and employee number who are predicted to leave</a:t>
            </a:r>
            <a:r>
              <a:rPr lang="en-US" dirty="0">
                <a:latin typeface="Times New Roman" panose="02020603050405020304" pitchFamily="18" charset="0"/>
                <a:cs typeface="Times New Roman" panose="02020603050405020304" pitchFamily="18" charset="0"/>
              </a:rPr>
              <a:t> the organization</a:t>
            </a:r>
            <a:r>
              <a:rPr lang="en-US" dirty="0"/>
              <a:t>.</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As per our model prediction, top management employees are going to resign from the organization</a:t>
            </a:r>
            <a:endParaRPr lang="en-IN" dirty="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14106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0" y="6538912"/>
            <a:ext cx="2311400" cy="365125"/>
          </a:xfrm>
        </p:spPr>
        <p:txBody>
          <a:bodyPr/>
          <a:lstStyle/>
          <a:p>
            <a:pPr>
              <a:defRPr/>
            </a:pPr>
            <a:fld id="{0169DE4C-1BDD-4AC6-AEFB-CD884F6AA680}"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9597526" y="6538912"/>
            <a:ext cx="1056968" cy="479595"/>
          </a:xfrm>
        </p:spPr>
        <p:txBody>
          <a:bodyPr/>
          <a:lstStyle/>
          <a:p>
            <a:pPr>
              <a:defRPr/>
            </a:pPr>
            <a:fld id="{82C27D93-3696-4904-8B15-2CFB2DAF5FC6}" type="slidenum">
              <a:rPr lang="en-US" sz="1200" smtClean="0">
                <a:latin typeface="Times New Roman" panose="02020603050405020304" pitchFamily="18" charset="0"/>
                <a:cs typeface="Times New Roman" panose="02020603050405020304" pitchFamily="18" charset="0"/>
              </a:rPr>
              <a:pPr>
                <a:defRPr/>
              </a:pPr>
              <a:t>3</a:t>
            </a:fld>
            <a:endParaRPr lang="en-US" sz="12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20011" y="510679"/>
            <a:ext cx="9905999" cy="877163"/>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Introduction to Project-Objectives</a:t>
            </a:r>
          </a:p>
          <a:p>
            <a:pPr algn="ctr"/>
            <a:endParaRPr lang="en-IN"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9144446E-E044-407B-B99E-D0F4AE14081D}"/>
              </a:ext>
            </a:extLst>
          </p:cNvPr>
          <p:cNvSpPr txBox="1">
            <a:spLocks/>
          </p:cNvSpPr>
          <p:nvPr/>
        </p:nvSpPr>
        <p:spPr>
          <a:xfrm>
            <a:off x="121341" y="1293048"/>
            <a:ext cx="9460524" cy="4667250"/>
          </a:xfrm>
          <a:prstGeom prst="rect">
            <a:avLst/>
          </a:prstGeom>
        </p:spPr>
        <p:txBody>
          <a:bodyPr>
            <a:noAutofit/>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q"/>
            </a:pPr>
            <a:endParaRPr lang="en-IN" sz="1800" dirty="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IN" sz="1800" dirty="0">
                <a:solidFill>
                  <a:srgbClr val="000000"/>
                </a:solidFill>
                <a:latin typeface="Times New Roman" panose="02020603050405020304" pitchFamily="18" charset="0"/>
                <a:cs typeface="Times New Roman" panose="02020603050405020304" pitchFamily="18" charset="0"/>
              </a:rPr>
              <a:t>The objective of this project is to predict the attrition rate for each employee also to find out who is more likely to leave the organization.</a:t>
            </a:r>
          </a:p>
          <a:p>
            <a:pPr marL="0" indent="0">
              <a:buNone/>
            </a:pPr>
            <a:endParaRPr lang="en-IN" sz="1800" dirty="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1800" dirty="0">
                <a:solidFill>
                  <a:srgbClr val="000000"/>
                </a:solidFill>
                <a:latin typeface="Times New Roman" panose="02020603050405020304" pitchFamily="18" charset="0"/>
                <a:cs typeface="Times New Roman" panose="02020603050405020304" pitchFamily="18" charset="0"/>
              </a:rPr>
              <a:t>Identifying the factors contributing to attrition of the employees.</a:t>
            </a:r>
          </a:p>
          <a:p>
            <a:pPr marL="0" indent="0">
              <a:buNone/>
            </a:pPr>
            <a:endParaRPr lang="en-US" sz="1800" dirty="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1800" dirty="0">
                <a:solidFill>
                  <a:srgbClr val="000000"/>
                </a:solidFill>
                <a:latin typeface="Times New Roman" panose="02020603050405020304" pitchFamily="18" charset="0"/>
                <a:cs typeface="Times New Roman" panose="02020603050405020304" pitchFamily="18" charset="0"/>
              </a:rPr>
              <a:t>Identify possible ways to retain high performers</a:t>
            </a:r>
            <a:endParaRPr lang="en-IN" sz="1800" dirty="0">
              <a:solidFill>
                <a:srgbClr val="00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IN" sz="1800" dirty="0">
              <a:latin typeface="Times New Roman" panose="02020603050405020304" pitchFamily="18" charset="0"/>
              <a:cs typeface="Times New Roman" panose="02020603050405020304" pitchFamily="18" charset="0"/>
            </a:endParaRPr>
          </a:p>
        </p:txBody>
      </p:sp>
      <p:sp>
        <p:nvSpPr>
          <p:cNvPr id="9"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Introduction to Project-Objectives  </a:t>
            </a:r>
          </a:p>
        </p:txBody>
      </p:sp>
      <p:pic>
        <p:nvPicPr>
          <p:cNvPr id="10" name="Picture 3" descr="120616---Final-Logo-Transparent.png"/>
          <p:cNvPicPr>
            <a:picLocks noChangeAspect="1"/>
          </p:cNvPicPr>
          <p:nvPr/>
        </p:nvPicPr>
        <p:blipFill>
          <a:blip r:embed="rId3"/>
          <a:srcRect/>
          <a:stretch>
            <a:fillRect/>
          </a:stretch>
        </p:blipFill>
        <p:spPr bwMode="auto">
          <a:xfrm>
            <a:off x="121341" y="34161"/>
            <a:ext cx="1123802" cy="1224726"/>
          </a:xfrm>
          <a:prstGeom prst="rect">
            <a:avLst/>
          </a:prstGeom>
          <a:solidFill>
            <a:schemeClr val="bg1"/>
          </a:solidFill>
          <a:ln w="9525">
            <a:noFill/>
            <a:miter lim="800000"/>
            <a:headEnd/>
            <a:tailEnd/>
          </a:ln>
          <a:effectLst/>
        </p:spPr>
      </p:pic>
    </p:spTree>
    <p:extLst>
      <p:ext uri="{BB962C8B-B14F-4D97-AF65-F5344CB8AC3E}">
        <p14:creationId xmlns:p14="http://schemas.microsoft.com/office/powerpoint/2010/main" val="2587645709"/>
      </p:ext>
    </p:extLst>
  </p:cSld>
  <p:clrMapOvr>
    <a:masterClrMapping/>
  </p:clrMapOvr>
  <p:transition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6585845"/>
            <a:ext cx="2311400" cy="365125"/>
          </a:xfrm>
        </p:spPr>
        <p:txBody>
          <a:bodyPr/>
          <a:lstStyle/>
          <a:p>
            <a:pPr>
              <a:defRPr/>
            </a:pPr>
            <a:fld id="{ED17B316-5D05-4160-A934-1E4B7D95F84E}"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9566031" y="6538912"/>
            <a:ext cx="2311400" cy="365125"/>
          </a:xfrm>
        </p:spPr>
        <p:txBody>
          <a:bodyPr/>
          <a:lstStyle/>
          <a:p>
            <a:pPr>
              <a:defRPr/>
            </a:pPr>
            <a:fld id="{8FB61C5C-FEA0-4F36-85AB-8E96B7CB5A86}" type="slidenum">
              <a:rPr lang="en-US" sz="1200" smtClean="0">
                <a:latin typeface="Times New Roman" panose="02020603050405020304" pitchFamily="18" charset="0"/>
                <a:cs typeface="Times New Roman" panose="02020603050405020304" pitchFamily="18" charset="0"/>
              </a:rPr>
              <a:pPr>
                <a:defRPr/>
              </a:pPr>
              <a:t>30</a:t>
            </a:fld>
            <a:endParaRPr lang="en-US" sz="1200">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3465719628"/>
              </p:ext>
            </p:extLst>
          </p:nvPr>
        </p:nvGraphicFramePr>
        <p:xfrm>
          <a:off x="121341" y="1873111"/>
          <a:ext cx="9444690" cy="620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485826" y="2853101"/>
            <a:ext cx="3396857" cy="2053883"/>
          </a:xfrm>
          <a:prstGeom prst="rect">
            <a:avLst/>
          </a:prstGeom>
        </p:spPr>
      </p:pic>
      <p:pic>
        <p:nvPicPr>
          <p:cNvPr id="11" name="Picture 10"/>
          <p:cNvPicPr>
            <a:picLocks noChangeAspect="1"/>
          </p:cNvPicPr>
          <p:nvPr/>
        </p:nvPicPr>
        <p:blipFill rotWithShape="1">
          <a:blip r:embed="rId8"/>
          <a:srcRect l="16943" t="12102" r="14783" b="18564"/>
          <a:stretch/>
        </p:blipFill>
        <p:spPr>
          <a:xfrm>
            <a:off x="5704639" y="2853240"/>
            <a:ext cx="3559722" cy="1920491"/>
          </a:xfrm>
          <a:prstGeom prst="rect">
            <a:avLst/>
          </a:prstGeom>
        </p:spPr>
      </p:pic>
      <p:sp>
        <p:nvSpPr>
          <p:cNvPr id="12" name="TextBox 11"/>
          <p:cNvSpPr txBox="1"/>
          <p:nvPr/>
        </p:nvSpPr>
        <p:spPr>
          <a:xfrm>
            <a:off x="5704638" y="4928373"/>
            <a:ext cx="3434477" cy="1492716"/>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The supervisors of these employees should be given retention training and empathy training</a:t>
            </a:r>
          </a:p>
          <a:p>
            <a:endParaRPr lang="en-IN" dirty="0"/>
          </a:p>
        </p:txBody>
      </p:sp>
      <p:sp>
        <p:nvSpPr>
          <p:cNvPr id="13" name="TextBox 12"/>
          <p:cNvSpPr txBox="1"/>
          <p:nvPr/>
        </p:nvSpPr>
        <p:spPr>
          <a:xfrm>
            <a:off x="156699" y="4906984"/>
            <a:ext cx="3725984" cy="1508105"/>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The top performers should be given monetary, non monetary incentives, rewards and recognitions</a:t>
            </a:r>
            <a:r>
              <a:rPr lang="en-US" dirty="0">
                <a:latin typeface="Times New Roman" panose="02020603050405020304" pitchFamily="18" charset="0"/>
                <a:cs typeface="Times New Roman" panose="02020603050405020304" pitchFamily="18" charset="0"/>
              </a:rPr>
              <a:t>.</a:t>
            </a:r>
          </a:p>
          <a:p>
            <a:endParaRPr lang="en-IN" dirty="0"/>
          </a:p>
        </p:txBody>
      </p:sp>
      <p:sp>
        <p:nvSpPr>
          <p:cNvPr id="16" name="Rectangle 15"/>
          <p:cNvSpPr/>
          <p:nvPr/>
        </p:nvSpPr>
        <p:spPr>
          <a:xfrm>
            <a:off x="0" y="1426815"/>
            <a:ext cx="5008294" cy="400110"/>
          </a:xfrm>
          <a:prstGeom prst="rect">
            <a:avLst/>
          </a:prstGeom>
        </p:spPr>
        <p:txBody>
          <a:bodyPr wrap="none">
            <a:spAutoFit/>
          </a:bodyPr>
          <a:lstStyle/>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Possible ways to retain high performers :</a:t>
            </a:r>
          </a:p>
        </p:txBody>
      </p:sp>
      <p:sp>
        <p:nvSpPr>
          <p:cNvPr id="20"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Objective 3-Results and Conclusion </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21" name="Picture 3" descr="120616---Final-Logo-Transparent.png"/>
          <p:cNvPicPr>
            <a:picLocks noChangeAspect="1"/>
          </p:cNvPicPr>
          <p:nvPr/>
        </p:nvPicPr>
        <p:blipFill>
          <a:blip r:embed="rId9"/>
          <a:srcRect/>
          <a:stretch>
            <a:fillRect/>
          </a:stretch>
        </p:blipFill>
        <p:spPr bwMode="auto">
          <a:xfrm>
            <a:off x="121341" y="34161"/>
            <a:ext cx="1123802" cy="1224726"/>
          </a:xfrm>
          <a:prstGeom prst="rect">
            <a:avLst/>
          </a:prstGeom>
          <a:solidFill>
            <a:schemeClr val="bg1"/>
          </a:solidFill>
          <a:ln w="9525">
            <a:noFill/>
            <a:miter lim="800000"/>
            <a:headEnd/>
            <a:tailEnd/>
          </a:ln>
          <a:effectLst/>
        </p:spPr>
      </p:pic>
    </p:spTree>
    <p:extLst>
      <p:ext uri="{BB962C8B-B14F-4D97-AF65-F5344CB8AC3E}">
        <p14:creationId xmlns:p14="http://schemas.microsoft.com/office/powerpoint/2010/main" val="823441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6585845"/>
            <a:ext cx="2311400" cy="365125"/>
          </a:xfrm>
        </p:spPr>
        <p:txBody>
          <a:bodyPr/>
          <a:lstStyle/>
          <a:p>
            <a:pPr>
              <a:defRPr/>
            </a:pPr>
            <a:fld id="{ED17B316-5D05-4160-A934-1E4B7D95F84E}"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9566031" y="6538912"/>
            <a:ext cx="2311400" cy="365125"/>
          </a:xfrm>
        </p:spPr>
        <p:txBody>
          <a:bodyPr/>
          <a:lstStyle/>
          <a:p>
            <a:pPr>
              <a:defRPr/>
            </a:pPr>
            <a:fld id="{8FB61C5C-FEA0-4F36-85AB-8E96B7CB5A86}" type="slidenum">
              <a:rPr lang="en-US" sz="1200" smtClean="0">
                <a:latin typeface="Times New Roman" panose="02020603050405020304" pitchFamily="18" charset="0"/>
                <a:cs typeface="Times New Roman" panose="02020603050405020304" pitchFamily="18" charset="0"/>
              </a:rPr>
              <a:pPr>
                <a:defRPr/>
              </a:pPr>
              <a:t>31</a:t>
            </a:fld>
            <a:endParaRPr lang="en-US" sz="1200">
              <a:latin typeface="Times New Roman" panose="02020603050405020304" pitchFamily="18" charset="0"/>
              <a:cs typeface="Times New Roman" panose="02020603050405020304" pitchFamily="18" charset="0"/>
            </a:endParaRPr>
          </a:p>
        </p:txBody>
      </p:sp>
      <p:graphicFrame>
        <p:nvGraphicFramePr>
          <p:cNvPr id="5" name="Diagram 4"/>
          <p:cNvGraphicFramePr/>
          <p:nvPr>
            <p:extLst>
              <p:ext uri="{D42A27DB-BD31-4B8C-83A1-F6EECF244321}">
                <p14:modId xmlns:p14="http://schemas.microsoft.com/office/powerpoint/2010/main" val="1155528386"/>
              </p:ext>
            </p:extLst>
          </p:nvPr>
        </p:nvGraphicFramePr>
        <p:xfrm>
          <a:off x="121341" y="1873111"/>
          <a:ext cx="9444690" cy="620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           Objective 3-Results and Conclusion (Cont.)</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21" name="Picture 3" descr="120616---Final-Logo-Transparent.png"/>
          <p:cNvPicPr>
            <a:picLocks noChangeAspect="1"/>
          </p:cNvPicPr>
          <p:nvPr/>
        </p:nvPicPr>
        <p:blipFill>
          <a:blip r:embed="rId7"/>
          <a:srcRect/>
          <a:stretch>
            <a:fillRect/>
          </a:stretch>
        </p:blipFill>
        <p:spPr bwMode="auto">
          <a:xfrm>
            <a:off x="121341" y="34161"/>
            <a:ext cx="1123802" cy="1224726"/>
          </a:xfrm>
          <a:prstGeom prst="rect">
            <a:avLst/>
          </a:prstGeom>
          <a:solidFill>
            <a:schemeClr val="bg1"/>
          </a:solidFill>
          <a:ln w="9525">
            <a:noFill/>
            <a:miter lim="800000"/>
            <a:headEnd/>
            <a:tailEnd/>
          </a:ln>
          <a:effectLst/>
        </p:spPr>
      </p:pic>
      <p:pic>
        <p:nvPicPr>
          <p:cNvPr id="4" name="Picture 3"/>
          <p:cNvPicPr>
            <a:picLocks noChangeAspect="1"/>
          </p:cNvPicPr>
          <p:nvPr/>
        </p:nvPicPr>
        <p:blipFill>
          <a:blip r:embed="rId8"/>
          <a:stretch>
            <a:fillRect/>
          </a:stretch>
        </p:blipFill>
        <p:spPr>
          <a:xfrm>
            <a:off x="424374" y="1626871"/>
            <a:ext cx="3978814" cy="2019300"/>
          </a:xfrm>
          <a:prstGeom prst="rect">
            <a:avLst/>
          </a:prstGeom>
        </p:spPr>
      </p:pic>
      <p:sp>
        <p:nvSpPr>
          <p:cNvPr id="6" name="TextBox 5"/>
          <p:cNvSpPr txBox="1"/>
          <p:nvPr/>
        </p:nvSpPr>
        <p:spPr>
          <a:xfrm>
            <a:off x="424375" y="3892411"/>
            <a:ext cx="3978813" cy="2323713"/>
          </a:xfrm>
          <a:prstGeom prst="rect">
            <a:avLst/>
          </a:prstGeom>
          <a:noFill/>
        </p:spPr>
        <p:txBody>
          <a:bodyPr wrap="square" rtlCol="0">
            <a:spAutoFit/>
          </a:bodyPr>
          <a:lstStyle/>
          <a:p>
            <a:pPr marL="285750" indent="-28575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From termination data, 38 employees left the organization for their higher studies. To prevent this organization can collaborate with esteemed institution so that the employee who are willing to pursue higher education can be retained.</a:t>
            </a:r>
          </a:p>
          <a:p>
            <a:endParaRPr lang="en-IN" dirty="0"/>
          </a:p>
        </p:txBody>
      </p:sp>
      <p:sp>
        <p:nvSpPr>
          <p:cNvPr id="8" name="TextBox 7"/>
          <p:cNvSpPr txBox="1"/>
          <p:nvPr/>
        </p:nvSpPr>
        <p:spPr>
          <a:xfrm>
            <a:off x="5303520" y="3892411"/>
            <a:ext cx="377599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a:blip r:embed="rId9"/>
          <a:stretch>
            <a:fillRect/>
          </a:stretch>
        </p:blipFill>
        <p:spPr>
          <a:xfrm>
            <a:off x="5176911" y="1626871"/>
            <a:ext cx="3902601" cy="2019300"/>
          </a:xfrm>
          <a:prstGeom prst="rect">
            <a:avLst/>
          </a:prstGeom>
        </p:spPr>
      </p:pic>
      <p:sp>
        <p:nvSpPr>
          <p:cNvPr id="19" name="TextBox 18"/>
          <p:cNvSpPr txBox="1"/>
          <p:nvPr/>
        </p:nvSpPr>
        <p:spPr>
          <a:xfrm>
            <a:off x="5077075" y="3892411"/>
            <a:ext cx="4267521" cy="954107"/>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Work hours of employees having lower utilization should be increased</a:t>
            </a:r>
            <a:r>
              <a:rPr lang="en-US"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3134649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5F00D-6039-406B-864A-F38C6B26E89D}"/>
              </a:ext>
            </a:extLst>
          </p:cNvPr>
          <p:cNvSpPr>
            <a:spLocks noGrp="1"/>
          </p:cNvSpPr>
          <p:nvPr>
            <p:ph type="dt" sz="half" idx="10"/>
          </p:nvPr>
        </p:nvSpPr>
        <p:spPr/>
        <p:txBody>
          <a:bodyPr/>
          <a:lstStyle/>
          <a:p>
            <a:pPr>
              <a:defRPr/>
            </a:pPr>
            <a:fld id="{15275830-EF97-414E-929A-6063F50D2606}" type="datetime5">
              <a:rPr lang="en-US" smtClean="0"/>
              <a:t>26-Oct-21</a:t>
            </a:fld>
            <a:endParaRPr lang="en-US"/>
          </a:p>
        </p:txBody>
      </p:sp>
      <p:sp>
        <p:nvSpPr>
          <p:cNvPr id="3" name="Slide Number Placeholder 2">
            <a:extLst>
              <a:ext uri="{FF2B5EF4-FFF2-40B4-BE49-F238E27FC236}">
                <a16:creationId xmlns:a16="http://schemas.microsoft.com/office/drawing/2014/main" id="{3229EBEE-189A-4293-B3B1-A1152DA5FC0E}"/>
              </a:ext>
            </a:extLst>
          </p:cNvPr>
          <p:cNvSpPr>
            <a:spLocks noGrp="1"/>
          </p:cNvSpPr>
          <p:nvPr>
            <p:ph type="sldNum" sz="quarter" idx="12"/>
          </p:nvPr>
        </p:nvSpPr>
        <p:spPr/>
        <p:txBody>
          <a:bodyPr/>
          <a:lstStyle/>
          <a:p>
            <a:pPr>
              <a:defRPr/>
            </a:pPr>
            <a:fld id="{8FB61C5C-FEA0-4F36-85AB-8E96B7CB5A86}" type="slidenum">
              <a:rPr lang="en-US" smtClean="0"/>
              <a:pPr>
                <a:defRPr/>
              </a:pPr>
              <a:t>32</a:t>
            </a:fld>
            <a:endParaRPr lang="en-US"/>
          </a:p>
        </p:txBody>
      </p:sp>
      <p:sp>
        <p:nvSpPr>
          <p:cNvPr id="4"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5" name="Picture 3" descr="120616---Final-Logo-Transparent.png"/>
          <p:cNvPicPr>
            <a:picLocks noChangeAspect="1"/>
          </p:cNvPicPr>
          <p:nvPr/>
        </p:nvPicPr>
        <p:blipFill>
          <a:blip r:embed="rId2"/>
          <a:srcRect/>
          <a:stretch>
            <a:fillRect/>
          </a:stretch>
        </p:blipFill>
        <p:spPr bwMode="auto">
          <a:xfrm>
            <a:off x="4391099" y="34161"/>
            <a:ext cx="1123802" cy="1224726"/>
          </a:xfrm>
          <a:prstGeom prst="rect">
            <a:avLst/>
          </a:prstGeom>
          <a:solidFill>
            <a:schemeClr val="bg1"/>
          </a:solidFill>
          <a:ln w="9525">
            <a:noFill/>
            <a:miter lim="800000"/>
            <a:headEnd/>
            <a:tailEnd/>
          </a:ln>
          <a:effectLst/>
        </p:spPr>
      </p:pic>
      <p:pic>
        <p:nvPicPr>
          <p:cNvPr id="6" name="Picture 5"/>
          <p:cNvPicPr>
            <a:picLocks noChangeAspect="1"/>
          </p:cNvPicPr>
          <p:nvPr/>
        </p:nvPicPr>
        <p:blipFill>
          <a:blip r:embed="rId3"/>
          <a:stretch>
            <a:fillRect/>
          </a:stretch>
        </p:blipFill>
        <p:spPr>
          <a:xfrm>
            <a:off x="0" y="1429336"/>
            <a:ext cx="9906000" cy="5428664"/>
          </a:xfrm>
          <a:prstGeom prst="rect">
            <a:avLst/>
          </a:prstGeom>
        </p:spPr>
      </p:pic>
    </p:spTree>
    <p:extLst>
      <p:ext uri="{BB962C8B-B14F-4D97-AF65-F5344CB8AC3E}">
        <p14:creationId xmlns:p14="http://schemas.microsoft.com/office/powerpoint/2010/main" val="1086231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38912"/>
            <a:ext cx="2311400" cy="365125"/>
          </a:xfrm>
        </p:spPr>
        <p:txBody>
          <a:bodyPr/>
          <a:lstStyle/>
          <a:p>
            <a:pPr>
              <a:defRPr/>
            </a:pPr>
            <a:fld id="{260738F1-8A38-477E-A303-EC119C58AD7E}" type="datetime5">
              <a:rPr lang="en-US" sz="1200" smtClean="0"/>
              <a:t>26-Oct-21</a:t>
            </a:fld>
            <a:endParaRPr lang="en-US" sz="1200" dirty="0"/>
          </a:p>
        </p:txBody>
      </p:sp>
      <p:sp>
        <p:nvSpPr>
          <p:cNvPr id="5" name="Slide Number Placeholder 4"/>
          <p:cNvSpPr>
            <a:spLocks noGrp="1"/>
          </p:cNvSpPr>
          <p:nvPr>
            <p:ph type="sldNum" sz="quarter" idx="12"/>
          </p:nvPr>
        </p:nvSpPr>
        <p:spPr>
          <a:xfrm>
            <a:off x="7594600" y="6492875"/>
            <a:ext cx="2311400" cy="365125"/>
          </a:xfrm>
        </p:spPr>
        <p:txBody>
          <a:bodyPr/>
          <a:lstStyle/>
          <a:p>
            <a:pPr algn="r">
              <a:defRPr/>
            </a:pPr>
            <a:fld id="{82C27D93-3696-4904-8B15-2CFB2DAF5FC6}" type="slidenum">
              <a:rPr lang="en-US" sz="1200" smtClean="0"/>
              <a:pPr algn="r">
                <a:defRPr/>
              </a:pPr>
              <a:t>4</a:t>
            </a:fld>
            <a:endParaRPr lang="en-US" sz="1200" dirty="0"/>
          </a:p>
        </p:txBody>
      </p:sp>
      <p:sp>
        <p:nvSpPr>
          <p:cNvPr id="9" name="TextBox 8">
            <a:extLst>
              <a:ext uri="{FF2B5EF4-FFF2-40B4-BE49-F238E27FC236}">
                <a16:creationId xmlns:a16="http://schemas.microsoft.com/office/drawing/2014/main" id="{2DC5C98B-0BAA-4611-AADE-9AF838F25B66}"/>
              </a:ext>
            </a:extLst>
          </p:cNvPr>
          <p:cNvSpPr txBox="1"/>
          <p:nvPr/>
        </p:nvSpPr>
        <p:spPr>
          <a:xfrm>
            <a:off x="2476130" y="455567"/>
            <a:ext cx="4953740" cy="584775"/>
          </a:xfrm>
          <a:prstGeom prst="rect">
            <a:avLst/>
          </a:prstGeom>
          <a:noFill/>
        </p:spPr>
        <p:txBody>
          <a:bodyPr wrap="square">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Tools and Technique</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DA5BBFD-D0C3-4C93-8D9D-6BD72275B326}"/>
              </a:ext>
            </a:extLst>
          </p:cNvPr>
          <p:cNvSpPr txBox="1"/>
          <p:nvPr/>
        </p:nvSpPr>
        <p:spPr>
          <a:xfrm>
            <a:off x="276936" y="1500679"/>
            <a:ext cx="8915400" cy="3416320"/>
          </a:xfrm>
          <a:prstGeom prst="rect">
            <a:avLst/>
          </a:prstGeom>
          <a:noFill/>
        </p:spPr>
        <p:txBody>
          <a:bodyPr wrap="square" rtlCol="0">
            <a:spAutoFit/>
          </a:bodyPr>
          <a:lstStyle/>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Microsoft excel</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Combining of excel sheets(staff utilization 16-17, staff utilization 17-18)</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New feature creation</a:t>
            </a:r>
          </a:p>
          <a:p>
            <a:pPr marL="342900" indent="-34290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Python </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 cleaning</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Feature selection</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Sampling</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Model building &amp; evaluation</a:t>
            </a:r>
          </a:p>
          <a:p>
            <a:pPr marL="342900" indent="-342900">
              <a:buFont typeface="Wingdings" panose="05000000000000000000" pitchFamily="2" charset="2"/>
              <a:buChar char="q"/>
            </a:pPr>
            <a:endParaRPr lang="en-US" sz="1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Tableau </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Exploratory data analysis(visualization)</a:t>
            </a:r>
          </a:p>
        </p:txBody>
      </p:sp>
      <p:sp>
        <p:nvSpPr>
          <p:cNvPr id="6"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Tools and Techniques</a:t>
            </a:r>
          </a:p>
        </p:txBody>
      </p:sp>
      <p:pic>
        <p:nvPicPr>
          <p:cNvPr id="7" name="Picture 3" descr="120616---Final-Logo-Transparent.png"/>
          <p:cNvPicPr>
            <a:picLocks noChangeAspect="1"/>
          </p:cNvPicPr>
          <p:nvPr/>
        </p:nvPicPr>
        <p:blipFill>
          <a:blip r:embed="rId3"/>
          <a:srcRect/>
          <a:stretch>
            <a:fillRect/>
          </a:stretch>
        </p:blipFill>
        <p:spPr bwMode="auto">
          <a:xfrm>
            <a:off x="121341" y="34161"/>
            <a:ext cx="1123802" cy="1224726"/>
          </a:xfrm>
          <a:prstGeom prst="rect">
            <a:avLst/>
          </a:prstGeom>
          <a:solidFill>
            <a:schemeClr val="bg1"/>
          </a:solidFill>
          <a:ln w="9525">
            <a:noFill/>
            <a:miter lim="800000"/>
            <a:headEnd/>
            <a:tailEnd/>
          </a:ln>
          <a:effectLst/>
        </p:spPr>
      </p:pic>
    </p:spTree>
    <p:extLst>
      <p:ext uri="{BB962C8B-B14F-4D97-AF65-F5344CB8AC3E}">
        <p14:creationId xmlns:p14="http://schemas.microsoft.com/office/powerpoint/2010/main" val="2805840446"/>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0" y="6492875"/>
            <a:ext cx="2311400" cy="365125"/>
          </a:xfrm>
        </p:spPr>
        <p:txBody>
          <a:bodyPr/>
          <a:lstStyle/>
          <a:p>
            <a:pPr>
              <a:defRPr/>
            </a:pPr>
            <a:fld id="{5DD629B6-3F2D-4A17-A559-9861F5FC0DB2}" type="datetime5">
              <a:rPr lang="en-US" sz="1200" smtClean="0"/>
              <a:t>26-Oct-21</a:t>
            </a:fld>
            <a:endParaRPr lang="en-US" sz="1200" dirty="0"/>
          </a:p>
        </p:txBody>
      </p:sp>
      <p:sp>
        <p:nvSpPr>
          <p:cNvPr id="6" name="Slide Number Placeholder 5"/>
          <p:cNvSpPr>
            <a:spLocks noGrp="1"/>
          </p:cNvSpPr>
          <p:nvPr>
            <p:ph type="sldNum" sz="quarter" idx="12"/>
          </p:nvPr>
        </p:nvSpPr>
        <p:spPr>
          <a:xfrm>
            <a:off x="9657317" y="6538912"/>
            <a:ext cx="1096297" cy="365125"/>
          </a:xfrm>
        </p:spPr>
        <p:txBody>
          <a:bodyPr/>
          <a:lstStyle/>
          <a:p>
            <a:pPr>
              <a:defRPr/>
            </a:pPr>
            <a:fld id="{82C27D93-3696-4904-8B15-2CFB2DAF5FC6}" type="slidenum">
              <a:rPr lang="en-US" sz="1200" smtClean="0">
                <a:latin typeface="Times New Roman" panose="02020603050405020304" pitchFamily="18" charset="0"/>
                <a:cs typeface="Times New Roman" panose="02020603050405020304" pitchFamily="18" charset="0"/>
              </a:rPr>
              <a:pPr>
                <a:defRPr/>
              </a:pPr>
              <a:t>5</a:t>
            </a:fld>
            <a:endParaRPr lang="en-US" sz="12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877241" y="484633"/>
            <a:ext cx="6440389"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Understanding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54A5BED2-0FA4-4645-B621-B9BEFFB9DC7C}"/>
              </a:ext>
            </a:extLst>
          </p:cNvPr>
          <p:cNvSpPr txBox="1">
            <a:spLocks/>
          </p:cNvSpPr>
          <p:nvPr/>
        </p:nvSpPr>
        <p:spPr>
          <a:xfrm>
            <a:off x="0" y="1510765"/>
            <a:ext cx="9815804" cy="4619447"/>
          </a:xfrm>
          <a:prstGeom prst="rect">
            <a:avLst/>
          </a:prstGeom>
        </p:spPr>
        <p:txBody>
          <a:bodyPr>
            <a:normAutofit lnSpcReduction="1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Font typeface="Wingdings" panose="05000000000000000000" pitchFamily="2" charset="2"/>
              <a:buChar char="q"/>
            </a:pPr>
            <a:r>
              <a:rPr lang="en-US" sz="1900" dirty="0">
                <a:solidFill>
                  <a:srgbClr val="000000"/>
                </a:solidFill>
                <a:latin typeface="Times New Roman" panose="02020603050405020304" pitchFamily="18" charset="0"/>
                <a:cs typeface="Times New Roman" panose="02020603050405020304" pitchFamily="18" charset="0"/>
              </a:rPr>
              <a:t>The files “staff utilization latest 2016-17” and “staff utilization latest 2017-18” contains staff utilization reports for employees from service industry for the financial years 2016-18.</a:t>
            </a:r>
          </a:p>
          <a:p>
            <a:pPr>
              <a:lnSpc>
                <a:spcPct val="110000"/>
              </a:lnSpc>
              <a:buFont typeface="Wingdings" panose="05000000000000000000" pitchFamily="2" charset="2"/>
              <a:buChar char="q"/>
            </a:pPr>
            <a:r>
              <a:rPr lang="en-US" sz="1900" dirty="0">
                <a:solidFill>
                  <a:srgbClr val="000000"/>
                </a:solidFill>
                <a:latin typeface="Times New Roman" panose="02020603050405020304" pitchFamily="18" charset="0"/>
                <a:cs typeface="Times New Roman" panose="02020603050405020304" pitchFamily="18" charset="0"/>
              </a:rPr>
              <a:t>Staff utilization latest 2016-17 data file has 789 employees  (rows) and 115 attributes (columns).</a:t>
            </a:r>
          </a:p>
          <a:p>
            <a:pPr>
              <a:lnSpc>
                <a:spcPct val="110000"/>
              </a:lnSpc>
              <a:buFont typeface="Wingdings" panose="05000000000000000000" pitchFamily="2" charset="2"/>
              <a:buChar char="q"/>
            </a:pPr>
            <a:r>
              <a:rPr lang="en-US" sz="1900" dirty="0">
                <a:solidFill>
                  <a:srgbClr val="000000"/>
                </a:solidFill>
                <a:latin typeface="Times New Roman" panose="02020603050405020304" pitchFamily="18" charset="0"/>
                <a:cs typeface="Times New Roman" panose="02020603050405020304" pitchFamily="18" charset="0"/>
              </a:rPr>
              <a:t>Out of 115 columns 96 columns describe employees  monthly hour wise utilization </a:t>
            </a:r>
            <a:r>
              <a:rPr lang="en-IN" sz="1900" dirty="0">
                <a:latin typeface="Times New Roman" panose="02020603050405020304" pitchFamily="18" charset="0"/>
                <a:cs typeface="Times New Roman" panose="02020603050405020304" pitchFamily="18" charset="0"/>
              </a:rPr>
              <a:t>and remaining columns provides employee details such as employee name, position, location etc.</a:t>
            </a:r>
          </a:p>
          <a:p>
            <a:pPr>
              <a:lnSpc>
                <a:spcPct val="110000"/>
              </a:lnSpc>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781 employees are client service staff and 8 are support staff.</a:t>
            </a:r>
            <a:endParaRPr lang="en-IN" sz="19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141 employees resigned in year 2016-17, wherein majority of employees belonged to position level 6,7,8 and form location 1,3 &amp; 7.</a:t>
            </a:r>
          </a:p>
          <a:p>
            <a:pPr>
              <a:lnSpc>
                <a:spcPct val="110000"/>
              </a:lnSpc>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141 employees who resigned are from client service staff.</a:t>
            </a:r>
          </a:p>
          <a:p>
            <a:pPr>
              <a:lnSpc>
                <a:spcPct val="110000"/>
              </a:lnSpc>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Attrition rate in year 2016-17 is 18%.</a:t>
            </a:r>
          </a:p>
          <a:p>
            <a:pPr>
              <a:lnSpc>
                <a:spcPct val="110000"/>
              </a:lnSpc>
              <a:buFont typeface="Wingdings" panose="05000000000000000000" pitchFamily="2" charset="2"/>
              <a:buChar char="q"/>
            </a:pPr>
            <a:r>
              <a:rPr lang="en-US" sz="1900" dirty="0">
                <a:latin typeface="Times New Roman" panose="02020603050405020304" pitchFamily="18" charset="0"/>
                <a:cs typeface="Times New Roman" panose="02020603050405020304" pitchFamily="18" charset="0"/>
              </a:rPr>
              <a:t>The data has been bifurcated for each employee hours as Total Hours, Total Available Hours, Work Hours,  Leave Hours, Training Hours, NC Hours, Utilization% is in both fiscal years.</a:t>
            </a:r>
            <a:endParaRPr lang="en-US" sz="1800" dirty="0">
              <a:cs typeface="Times New Roman" panose="02020603050405020304" pitchFamily="18" charset="0"/>
            </a:endParaRPr>
          </a:p>
          <a:p>
            <a:pPr>
              <a:buFont typeface="Wingdings" panose="05000000000000000000" pitchFamily="2" charset="2"/>
              <a:buChar char="q"/>
            </a:pPr>
            <a:endParaRPr lang="en-US" sz="1800" dirty="0">
              <a:cs typeface="Times New Roman" panose="02020603050405020304" pitchFamily="18" charset="0"/>
            </a:endParaRPr>
          </a:p>
          <a:p>
            <a:pPr>
              <a:buFont typeface="Wingdings" panose="05000000000000000000" pitchFamily="2" charset="2"/>
              <a:buChar char="q"/>
            </a:pPr>
            <a:endParaRPr lang="en-US" sz="1800" dirty="0">
              <a:cs typeface="Times New Roman" panose="02020603050405020304" pitchFamily="18" charset="0"/>
            </a:endParaRPr>
          </a:p>
          <a:p>
            <a:pPr>
              <a:buFont typeface="Wingdings" panose="05000000000000000000" pitchFamily="2" charset="2"/>
              <a:buChar char="q"/>
            </a:pPr>
            <a:endParaRPr lang="en-IN"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sz="1600" dirty="0">
              <a:solidFill>
                <a:srgbClr val="000000"/>
              </a:solidFill>
              <a:cs typeface="Times New Roman" panose="02020603050405020304" pitchFamily="18" charset="0"/>
            </a:endParaRPr>
          </a:p>
        </p:txBody>
      </p:sp>
      <p:sp>
        <p:nvSpPr>
          <p:cNvPr id="9"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Data Understanding</a:t>
            </a:r>
          </a:p>
        </p:txBody>
      </p:sp>
      <p:pic>
        <p:nvPicPr>
          <p:cNvPr id="10" name="Picture 3" descr="120616---Final-Logo-Transparent.png"/>
          <p:cNvPicPr>
            <a:picLocks noChangeAspect="1"/>
          </p:cNvPicPr>
          <p:nvPr/>
        </p:nvPicPr>
        <p:blipFill>
          <a:blip r:embed="rId3"/>
          <a:srcRect/>
          <a:stretch>
            <a:fillRect/>
          </a:stretch>
        </p:blipFill>
        <p:spPr bwMode="auto">
          <a:xfrm>
            <a:off x="121341" y="34161"/>
            <a:ext cx="1123802" cy="1224726"/>
          </a:xfrm>
          <a:prstGeom prst="rect">
            <a:avLst/>
          </a:prstGeom>
          <a:solidFill>
            <a:schemeClr val="bg1"/>
          </a:solidFill>
          <a:ln w="9525">
            <a:noFill/>
            <a:miter lim="800000"/>
            <a:headEnd/>
            <a:tailEnd/>
          </a:ln>
          <a:effectLst/>
        </p:spPr>
      </p:pic>
    </p:spTree>
    <p:extLst>
      <p:ext uri="{BB962C8B-B14F-4D97-AF65-F5344CB8AC3E}">
        <p14:creationId xmlns:p14="http://schemas.microsoft.com/office/powerpoint/2010/main" val="3413892278"/>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0" y="6541114"/>
            <a:ext cx="2311400" cy="365125"/>
          </a:xfrm>
        </p:spPr>
        <p:txBody>
          <a:bodyPr/>
          <a:lstStyle/>
          <a:p>
            <a:pPr>
              <a:defRPr/>
            </a:pPr>
            <a:fld id="{773A018D-FF35-4DCC-929D-7DA5F8692BD8}" type="datetime5">
              <a:rPr lang="en-US" sz="1200" smtClean="0"/>
              <a:t>26-Oct-21</a:t>
            </a:fld>
            <a:endParaRPr lang="en-US" sz="1200" dirty="0"/>
          </a:p>
        </p:txBody>
      </p:sp>
      <p:sp>
        <p:nvSpPr>
          <p:cNvPr id="5" name="Slide Number Placeholder 4"/>
          <p:cNvSpPr>
            <a:spLocks noGrp="1"/>
          </p:cNvSpPr>
          <p:nvPr>
            <p:ph type="sldNum" sz="quarter" idx="12"/>
          </p:nvPr>
        </p:nvSpPr>
        <p:spPr>
          <a:xfrm>
            <a:off x="9253181" y="6541115"/>
            <a:ext cx="652819" cy="365125"/>
          </a:xfrm>
        </p:spPr>
        <p:txBody>
          <a:bodyPr/>
          <a:lstStyle/>
          <a:p>
            <a:pPr algn="r">
              <a:defRPr/>
            </a:pPr>
            <a:fld id="{82C27D93-3696-4904-8B15-2CFB2DAF5FC6}" type="slidenum">
              <a:rPr lang="en-US" sz="1200" smtClean="0"/>
              <a:pPr algn="r">
                <a:defRPr/>
              </a:pPr>
              <a:t>6</a:t>
            </a:fld>
            <a:endParaRPr lang="en-US" sz="1200" dirty="0"/>
          </a:p>
        </p:txBody>
      </p:sp>
      <p:sp>
        <p:nvSpPr>
          <p:cNvPr id="2" name="Rectangle 1"/>
          <p:cNvSpPr/>
          <p:nvPr/>
        </p:nvSpPr>
        <p:spPr>
          <a:xfrm>
            <a:off x="130866" y="1397621"/>
            <a:ext cx="9775134" cy="5161413"/>
          </a:xfrm>
          <a:prstGeom prst="rect">
            <a:avLst/>
          </a:prstGeom>
        </p:spPr>
        <p:txBody>
          <a:bodyPr wrap="square">
            <a:spAutoFit/>
          </a:bodyPr>
          <a:lstStyle/>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Staff utilization record for 2017-18 has 973 rows and 115 columns.</a:t>
            </a:r>
          </a:p>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145 employees have resigned in year 17-18, so the rate of attrition is 15%.</a:t>
            </a:r>
          </a:p>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144 employees who resigned are from client service staff and 1 from support staff.</a:t>
            </a:r>
          </a:p>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963 employees belong to client service staff and 10 support staff.</a:t>
            </a:r>
          </a:p>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In year 2017-18 139 employees have utilization of 100&gt;% , 11 employees who resigned have 100% utilization similarly 30 employees who’s utilization is less than 25% have resigned..</a:t>
            </a:r>
          </a:p>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Britney was associated with the company in 2017-18 and resigned at level 8 with employee id-417, and she rejoined the company at level 7 with employee id 1111.</a:t>
            </a:r>
          </a:p>
          <a:p>
            <a:pPr>
              <a:lnSpc>
                <a:spcPct val="15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Employees active at end of financial year 2016-17 are 648 and at end of 2017-18 are 828.</a:t>
            </a:r>
          </a:p>
          <a:p>
            <a:pPr>
              <a:lnSpc>
                <a:spcPct val="11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In year 2016-17, 90 employees have utilization of 100&gt;% and 4 employees who resigned have 100% utilization and 26 resigned employees have utilization less than 25%.</a:t>
            </a:r>
          </a:p>
          <a:p>
            <a:pPr>
              <a:lnSpc>
                <a:spcPct val="11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An analysis shows that employees with more BD hours have less NC hours and vice versa.</a:t>
            </a:r>
          </a:p>
          <a:p>
            <a:pPr>
              <a:lnSpc>
                <a:spcPct val="150000"/>
              </a:lnSpc>
              <a:buFont typeface="Wingdings" panose="05000000000000000000" pitchFamily="2" charset="2"/>
              <a:buChar char="q"/>
            </a:pPr>
            <a:endParaRPr lang="en-US" sz="1800" dirty="0">
              <a:latin typeface="+mn-lt"/>
            </a:endParaRPr>
          </a:p>
        </p:txBody>
      </p:sp>
      <p:sp>
        <p:nvSpPr>
          <p:cNvPr id="6" name="TextBox 5"/>
          <p:cNvSpPr txBox="1"/>
          <p:nvPr/>
        </p:nvSpPr>
        <p:spPr>
          <a:xfrm>
            <a:off x="-109181" y="517455"/>
            <a:ext cx="9906000"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Understanding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7"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mj-lt"/>
              </a:rPr>
              <a:t>Tools and Techniques</a:t>
            </a:r>
          </a:p>
        </p:txBody>
      </p:sp>
      <p:sp>
        <p:nvSpPr>
          <p:cNvPr id="8" name="TextBox 2"/>
          <p:cNvSpPr txBox="1">
            <a:spLocks noChangeArrowheads="1"/>
          </p:cNvSpPr>
          <p:nvPr/>
        </p:nvSpPr>
        <p:spPr bwMode="auto">
          <a:xfrm>
            <a:off x="0" y="-1"/>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Data Understanding</a:t>
            </a:r>
          </a:p>
        </p:txBody>
      </p:sp>
      <p:pic>
        <p:nvPicPr>
          <p:cNvPr id="9" name="Picture 3" descr="120616---Final-Logo-Transparent.png"/>
          <p:cNvPicPr>
            <a:picLocks noChangeAspect="1"/>
          </p:cNvPicPr>
          <p:nvPr/>
        </p:nvPicPr>
        <p:blipFill>
          <a:blip r:embed="rId3"/>
          <a:srcRect/>
          <a:stretch>
            <a:fillRect/>
          </a:stretch>
        </p:blipFill>
        <p:spPr bwMode="auto">
          <a:xfrm>
            <a:off x="121341" y="34161"/>
            <a:ext cx="1123802" cy="1224726"/>
          </a:xfrm>
          <a:prstGeom prst="rect">
            <a:avLst/>
          </a:prstGeom>
          <a:solidFill>
            <a:schemeClr val="bg1"/>
          </a:solidFill>
          <a:ln w="9525">
            <a:noFill/>
            <a:miter lim="800000"/>
            <a:headEnd/>
            <a:tailEnd/>
          </a:ln>
          <a:effectLst/>
        </p:spPr>
      </p:pic>
    </p:spTree>
    <p:extLst>
      <p:ext uri="{BB962C8B-B14F-4D97-AF65-F5344CB8AC3E}">
        <p14:creationId xmlns:p14="http://schemas.microsoft.com/office/powerpoint/2010/main" val="1897905986"/>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0" y="6492875"/>
            <a:ext cx="2311400" cy="365125"/>
          </a:xfrm>
        </p:spPr>
        <p:txBody>
          <a:bodyPr/>
          <a:lstStyle/>
          <a:p>
            <a:pPr>
              <a:defRPr/>
            </a:pPr>
            <a:fld id="{7A2B191F-F754-46D2-9AC0-3B0B1215FDBC}"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9621716" y="6500543"/>
            <a:ext cx="2311400" cy="365125"/>
          </a:xfrm>
        </p:spPr>
        <p:txBody>
          <a:bodyPr/>
          <a:lstStyle/>
          <a:p>
            <a:pPr>
              <a:defRPr/>
            </a:pPr>
            <a:fld id="{82C27D93-3696-4904-8B15-2CFB2DAF5FC6}" type="slidenum">
              <a:rPr lang="en-US" sz="1200" smtClean="0">
                <a:latin typeface="Times New Roman" panose="02020603050405020304" pitchFamily="18" charset="0"/>
                <a:cs typeface="Times New Roman" panose="02020603050405020304" pitchFamily="18" charset="0"/>
              </a:rPr>
              <a:pPr>
                <a:defRPr/>
              </a:pPr>
              <a:t>7</a:t>
            </a:fld>
            <a:endParaRPr lang="en-US" sz="12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2177492" y="395787"/>
            <a:ext cx="6440389"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Understanding</a:t>
            </a:r>
            <a:endParaRPr lang="en-IN" sz="32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048650714"/>
              </p:ext>
            </p:extLst>
          </p:nvPr>
        </p:nvGraphicFramePr>
        <p:xfrm>
          <a:off x="465216" y="2153692"/>
          <a:ext cx="8531440" cy="4087143"/>
        </p:xfrm>
        <a:graphic>
          <a:graphicData uri="http://schemas.openxmlformats.org/drawingml/2006/table">
            <a:tbl>
              <a:tblPr firstRow="1" bandRow="1">
                <a:tableStyleId>{5C22544A-7EE6-4342-B048-85BDC9FD1C3A}</a:tableStyleId>
              </a:tblPr>
              <a:tblGrid>
                <a:gridCol w="1940538">
                  <a:extLst>
                    <a:ext uri="{9D8B030D-6E8A-4147-A177-3AD203B41FA5}">
                      <a16:colId xmlns:a16="http://schemas.microsoft.com/office/drawing/2014/main" val="2211358682"/>
                    </a:ext>
                  </a:extLst>
                </a:gridCol>
                <a:gridCol w="1768578">
                  <a:extLst>
                    <a:ext uri="{9D8B030D-6E8A-4147-A177-3AD203B41FA5}">
                      <a16:colId xmlns:a16="http://schemas.microsoft.com/office/drawing/2014/main" val="1680791771"/>
                    </a:ext>
                  </a:extLst>
                </a:gridCol>
                <a:gridCol w="1668470">
                  <a:extLst>
                    <a:ext uri="{9D8B030D-6E8A-4147-A177-3AD203B41FA5}">
                      <a16:colId xmlns:a16="http://schemas.microsoft.com/office/drawing/2014/main" val="2426198093"/>
                    </a:ext>
                  </a:extLst>
                </a:gridCol>
                <a:gridCol w="1712963">
                  <a:extLst>
                    <a:ext uri="{9D8B030D-6E8A-4147-A177-3AD203B41FA5}">
                      <a16:colId xmlns:a16="http://schemas.microsoft.com/office/drawing/2014/main" val="2296308431"/>
                    </a:ext>
                  </a:extLst>
                </a:gridCol>
                <a:gridCol w="1440891">
                  <a:extLst>
                    <a:ext uri="{9D8B030D-6E8A-4147-A177-3AD203B41FA5}">
                      <a16:colId xmlns:a16="http://schemas.microsoft.com/office/drawing/2014/main" val="4138711562"/>
                    </a:ext>
                  </a:extLst>
                </a:gridCol>
              </a:tblGrid>
              <a:tr h="321433">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Numerical</a:t>
                      </a:r>
                    </a:p>
                  </a:txBody>
                  <a:tcPr marL="9525" marR="9525" marT="9525" marB="0" anchor="ctr">
                    <a:solidFill>
                      <a:schemeClr val="bg1">
                        <a:lumMod val="65000"/>
                      </a:schemeClr>
                    </a:solidFill>
                  </a:tcPr>
                </a:tc>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Categorical</a:t>
                      </a:r>
                    </a:p>
                  </a:txBody>
                  <a:tcPr marL="9525" marR="9525" marT="9525" marB="0" anchor="ctr">
                    <a:solidFill>
                      <a:schemeClr val="bg1">
                        <a:lumMod val="65000"/>
                      </a:schemeClr>
                    </a:solidFill>
                  </a:tcPr>
                </a:tc>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Ordinal</a:t>
                      </a:r>
                    </a:p>
                  </a:txBody>
                  <a:tcPr marL="9525" marR="9525" marT="9525" marB="0" anchor="ctr">
                    <a:solidFill>
                      <a:schemeClr val="bg1">
                        <a:lumMod val="65000"/>
                      </a:schemeClr>
                    </a:solidFill>
                  </a:tcPr>
                </a:tc>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Date</a:t>
                      </a:r>
                    </a:p>
                  </a:txBody>
                  <a:tcPr marL="9525" marR="9525" marT="9525" marB="0" anchor="ctr">
                    <a:solidFill>
                      <a:schemeClr val="bg1">
                        <a:lumMod val="65000"/>
                      </a:schemeClr>
                    </a:solidFill>
                  </a:tcPr>
                </a:tc>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Nominal</a:t>
                      </a:r>
                    </a:p>
                  </a:txBody>
                  <a:tcPr marL="9525" marR="9525" marT="9525" marB="0" anchor="ctr">
                    <a:solidFill>
                      <a:schemeClr val="bg1">
                        <a:lumMod val="65000"/>
                      </a:schemeClr>
                    </a:solidFill>
                  </a:tcPr>
                </a:tc>
                <a:extLst>
                  <a:ext uri="{0D108BD9-81ED-4DB2-BD59-A6C34878D82A}">
                    <a16:rowId xmlns:a16="http://schemas.microsoft.com/office/drawing/2014/main" val="3911111383"/>
                  </a:ext>
                </a:extLst>
              </a:tr>
              <a:tr h="371380">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Employee number</a:t>
                      </a:r>
                    </a:p>
                  </a:txBody>
                  <a:tcPr marL="9525" marR="9525" marT="9525" marB="0" anchor="ctr">
                    <a:solidFill>
                      <a:schemeClr val="bg2">
                        <a:lumMod val="75000"/>
                        <a:alpha val="45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Current status</a:t>
                      </a:r>
                    </a:p>
                  </a:txBody>
                  <a:tcPr marL="9525" marR="9525" marT="9525" marB="0" anchor="ctr">
                    <a:solidFill>
                      <a:schemeClr val="bg2">
                        <a:lumMod val="75000"/>
                        <a:alpha val="45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Employee position</a:t>
                      </a:r>
                    </a:p>
                  </a:txBody>
                  <a:tcPr marL="9525" marR="9525" marT="9525" marB="0" anchor="ctr">
                    <a:solidFill>
                      <a:schemeClr val="bg2">
                        <a:lumMod val="75000"/>
                        <a:alpha val="45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Joining date</a:t>
                      </a:r>
                    </a:p>
                  </a:txBody>
                  <a:tcPr marL="9525" marR="9525" marT="9525" marB="0" anchor="ctr">
                    <a:solidFill>
                      <a:schemeClr val="bg2">
                        <a:lumMod val="75000"/>
                        <a:alpha val="45000"/>
                      </a:schemeClr>
                    </a:solidFill>
                  </a:tcPr>
                </a:tc>
                <a:tc>
                  <a:txBody>
                    <a:bodyPr/>
                    <a:lstStyle/>
                    <a:p>
                      <a:pPr algn="ctr" fontAlgn="b">
                        <a:buClr>
                          <a:srgbClr val="000000"/>
                        </a:buClr>
                        <a:buSzPts val="1100"/>
                        <a:buFont typeface="Calibri" panose="020F0502020204030204" pitchFamily="34" charset="0"/>
                        <a:buNone/>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Employee name</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bg2">
                        <a:lumMod val="75000"/>
                        <a:alpha val="45000"/>
                      </a:schemeClr>
                    </a:solidFill>
                  </a:tcPr>
                </a:tc>
                <a:extLst>
                  <a:ext uri="{0D108BD9-81ED-4DB2-BD59-A6C34878D82A}">
                    <a16:rowId xmlns:a16="http://schemas.microsoft.com/office/drawing/2014/main" val="969209059"/>
                  </a:ext>
                </a:extLst>
              </a:tr>
              <a:tr h="371380">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Total hours</a:t>
                      </a:r>
                    </a:p>
                  </a:txBody>
                  <a:tcPr marL="9525" marR="9525" marT="9525" marB="0" anchor="ctr">
                    <a:solidFill>
                      <a:schemeClr val="bg2">
                        <a:lumMod val="75000"/>
                        <a:alpha val="45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Employee category</a:t>
                      </a:r>
                    </a:p>
                  </a:txBody>
                  <a:tcPr marL="9525" marR="9525" marT="9525" marB="0" anchor="ctr">
                    <a:solidFill>
                      <a:schemeClr val="bg2">
                        <a:lumMod val="75000"/>
                        <a:alpha val="45000"/>
                      </a:schemeClr>
                    </a:solidFill>
                  </a:tcPr>
                </a:tc>
                <a:tc>
                  <a:txBody>
                    <a:bodyPr/>
                    <a:lstStyle/>
                    <a:p>
                      <a:pPr algn="ctr"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bg2">
                        <a:lumMod val="75000"/>
                        <a:alpha val="45000"/>
                      </a:schemeClr>
                    </a:solidFill>
                  </a:tcPr>
                </a:tc>
                <a:tc>
                  <a:txBody>
                    <a:bodyPr/>
                    <a:lstStyle/>
                    <a:p>
                      <a:pPr algn="ctr" rtl="0" fontAlgn="ctr">
                        <a:buClr>
                          <a:srgbClr val="000000"/>
                        </a:buClr>
                        <a:buSzPts val="1100"/>
                        <a:buFont typeface="Calibri" panose="020F0502020204030204" pitchFamily="34" charset="0"/>
                        <a:buNone/>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Termination dates</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bg2">
                        <a:lumMod val="75000"/>
                        <a:alpha val="45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Supervisor name</a:t>
                      </a:r>
                    </a:p>
                  </a:txBody>
                  <a:tcPr marL="9525" marR="9525" marT="9525" marB="0" anchor="ctr">
                    <a:solidFill>
                      <a:schemeClr val="bg2">
                        <a:lumMod val="75000"/>
                        <a:alpha val="45000"/>
                      </a:schemeClr>
                    </a:solidFill>
                  </a:tcPr>
                </a:tc>
                <a:extLst>
                  <a:ext uri="{0D108BD9-81ED-4DB2-BD59-A6C34878D82A}">
                    <a16:rowId xmlns:a16="http://schemas.microsoft.com/office/drawing/2014/main" val="3546340878"/>
                  </a:ext>
                </a:extLst>
              </a:tr>
              <a:tr h="371380">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Total available hours</a:t>
                      </a:r>
                    </a:p>
                  </a:txBody>
                  <a:tcPr marL="9525" marR="9525" marT="9525" marB="0" anchor="ctr">
                    <a:solidFill>
                      <a:schemeClr val="bg2">
                        <a:lumMod val="75000"/>
                        <a:alpha val="45000"/>
                      </a:schemeClr>
                    </a:solidFill>
                  </a:tcPr>
                </a:tc>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Office location</a:t>
                      </a:r>
                    </a:p>
                  </a:txBody>
                  <a:tcPr marL="9525" marR="9525" marT="9525" marB="0"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extLst>
                  <a:ext uri="{0D108BD9-81ED-4DB2-BD59-A6C34878D82A}">
                    <a16:rowId xmlns:a16="http://schemas.microsoft.com/office/drawing/2014/main" val="2315523669"/>
                  </a:ext>
                </a:extLst>
              </a:tr>
              <a:tr h="316021">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Total work hours</a:t>
                      </a:r>
                    </a:p>
                  </a:txBody>
                  <a:tcPr marL="9525" marR="9525" marT="9525" marB="0" anchor="ctr">
                    <a:solidFill>
                      <a:schemeClr val="bg2">
                        <a:lumMod val="75000"/>
                        <a:alpha val="45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People group</a:t>
                      </a:r>
                    </a:p>
                  </a:txBody>
                  <a:tcPr marL="9525" marR="9525" marT="9525" marB="0"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extLst>
                  <a:ext uri="{0D108BD9-81ED-4DB2-BD59-A6C34878D82A}">
                    <a16:rowId xmlns:a16="http://schemas.microsoft.com/office/drawing/2014/main" val="4117819030"/>
                  </a:ext>
                </a:extLst>
              </a:tr>
              <a:tr h="371380">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Total leave hours</a:t>
                      </a:r>
                    </a:p>
                  </a:txBody>
                  <a:tcPr marL="9525" marR="9525" marT="9525" marB="0" anchor="ctr">
                    <a:solidFill>
                      <a:schemeClr val="bg2">
                        <a:lumMod val="75000"/>
                        <a:alpha val="45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Employee location </a:t>
                      </a:r>
                    </a:p>
                  </a:txBody>
                  <a:tcPr marL="9525" marR="9525" marT="9525" marB="0" anchor="ctr">
                    <a:solidFill>
                      <a:schemeClr val="bg2">
                        <a:lumMod val="75000"/>
                        <a:alpha val="45000"/>
                      </a:schemeClr>
                    </a:solidFill>
                  </a:tcPr>
                </a:tc>
                <a:tc>
                  <a:txBody>
                    <a:bodyPr/>
                    <a:lstStyle/>
                    <a:p>
                      <a:pPr algn="ctr"/>
                      <a:endParaRPr lang="en-IN" sz="160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extLst>
                  <a:ext uri="{0D108BD9-81ED-4DB2-BD59-A6C34878D82A}">
                    <a16:rowId xmlns:a16="http://schemas.microsoft.com/office/drawing/2014/main" val="3677036367"/>
                  </a:ext>
                </a:extLst>
              </a:tr>
              <a:tr h="545855">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Total BD hours</a:t>
                      </a:r>
                    </a:p>
                  </a:txBody>
                  <a:tcPr marL="9525" marR="9525" marT="9525" marB="0" anchor="ctr">
                    <a:solidFill>
                      <a:schemeClr val="bg2">
                        <a:lumMod val="75000"/>
                        <a:alpha val="4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600" b="0" i="0" u="none" strike="noStrike" dirty="0">
                          <a:solidFill>
                            <a:srgbClr val="000000"/>
                          </a:solidFill>
                          <a:effectLst/>
                          <a:latin typeface="Times New Roman" panose="02020603050405020304" pitchFamily="18" charset="0"/>
                          <a:cs typeface="Times New Roman" panose="02020603050405020304" pitchFamily="18" charset="0"/>
                        </a:rPr>
                        <a:t>Profit centre</a:t>
                      </a:r>
                    </a:p>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extLst>
                  <a:ext uri="{0D108BD9-81ED-4DB2-BD59-A6C34878D82A}">
                    <a16:rowId xmlns:a16="http://schemas.microsoft.com/office/drawing/2014/main" val="769167156"/>
                  </a:ext>
                </a:extLst>
              </a:tr>
              <a:tr h="468645">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Total non-chargeable hours</a:t>
                      </a:r>
                    </a:p>
                  </a:txBody>
                  <a:tcPr marL="9525" marR="9525" marT="9525" marB="0"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extLst>
                  <a:ext uri="{0D108BD9-81ED-4DB2-BD59-A6C34878D82A}">
                    <a16:rowId xmlns:a16="http://schemas.microsoft.com/office/drawing/2014/main" val="3777651593"/>
                  </a:ext>
                </a:extLst>
              </a:tr>
              <a:tr h="468645">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Total utilization percentage</a:t>
                      </a:r>
                    </a:p>
                  </a:txBody>
                  <a:tcPr marL="9525" marR="9525" marT="9525" marB="0" anchor="ctr">
                    <a:solidFill>
                      <a:schemeClr val="bg2">
                        <a:lumMod val="75000"/>
                        <a:alpha val="45000"/>
                      </a:schemeClr>
                    </a:solidFill>
                  </a:tcPr>
                </a:tc>
                <a:tc>
                  <a:txBody>
                    <a:bodyPr/>
                    <a:lstStyle/>
                    <a:p>
                      <a:pPr algn="ctr"/>
                      <a:endParaRPr lang="en-IN" sz="160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extLst>
                  <a:ext uri="{0D108BD9-81ED-4DB2-BD59-A6C34878D82A}">
                    <a16:rowId xmlns:a16="http://schemas.microsoft.com/office/drawing/2014/main" val="37531625"/>
                  </a:ext>
                </a:extLst>
              </a:tr>
              <a:tr h="371380">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Total Training hours</a:t>
                      </a:r>
                    </a:p>
                  </a:txBody>
                  <a:tcPr marL="9525" marR="9525" marT="9525" marB="0" anchor="ctr">
                    <a:solidFill>
                      <a:schemeClr val="bg2">
                        <a:lumMod val="75000"/>
                        <a:alpha val="45000"/>
                      </a:schemeClr>
                    </a:solidFill>
                  </a:tcPr>
                </a:tc>
                <a:tc>
                  <a:txBody>
                    <a:bodyPr/>
                    <a:lstStyle/>
                    <a:p>
                      <a:pPr algn="ctr"/>
                      <a:endParaRPr lang="en-IN" sz="160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tc>
                  <a:txBody>
                    <a:bodyPr/>
                    <a:lstStyle/>
                    <a:p>
                      <a:pPr algn="ctr"/>
                      <a:endParaRPr lang="en-IN" sz="1600" dirty="0">
                        <a:latin typeface="Times New Roman" panose="02020603050405020304" pitchFamily="18" charset="0"/>
                        <a:cs typeface="Times New Roman" panose="02020603050405020304" pitchFamily="18" charset="0"/>
                      </a:endParaRPr>
                    </a:p>
                  </a:txBody>
                  <a:tcPr anchor="ctr">
                    <a:solidFill>
                      <a:schemeClr val="bg2">
                        <a:lumMod val="75000"/>
                        <a:alpha val="45000"/>
                      </a:schemeClr>
                    </a:solidFill>
                  </a:tcPr>
                </a:tc>
                <a:extLst>
                  <a:ext uri="{0D108BD9-81ED-4DB2-BD59-A6C34878D82A}">
                    <a16:rowId xmlns:a16="http://schemas.microsoft.com/office/drawing/2014/main" val="1734650412"/>
                  </a:ext>
                </a:extLst>
              </a:tr>
            </a:tbl>
          </a:graphicData>
        </a:graphic>
      </p:graphicFrame>
      <p:sp>
        <p:nvSpPr>
          <p:cNvPr id="3" name="TextBox 2">
            <a:extLst>
              <a:ext uri="{FF2B5EF4-FFF2-40B4-BE49-F238E27FC236}">
                <a16:creationId xmlns:a16="http://schemas.microsoft.com/office/drawing/2014/main" id="{0B41BE04-7524-422C-90DF-93D08F08573E}"/>
              </a:ext>
            </a:extLst>
          </p:cNvPr>
          <p:cNvSpPr txBox="1"/>
          <p:nvPr/>
        </p:nvSpPr>
        <p:spPr>
          <a:xfrm>
            <a:off x="86441" y="1422659"/>
            <a:ext cx="8531440" cy="646331"/>
          </a:xfrm>
          <a:prstGeom prst="rect">
            <a:avLst/>
          </a:prstGeom>
          <a:noFill/>
        </p:spPr>
        <p:txBody>
          <a:bodyPr wrap="square" rtlCol="0">
            <a:spAutoFit/>
          </a:bodyPr>
          <a:lstStyle/>
          <a:p>
            <a:pPr marL="285750" indent="-28575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The table below represents column names from data file staff ultz16-17 and staff ultz17-18 segregated according to their data types.</a:t>
            </a:r>
          </a:p>
        </p:txBody>
      </p:sp>
      <p:sp>
        <p:nvSpPr>
          <p:cNvPr id="10"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Data Understanding</a:t>
            </a:r>
          </a:p>
        </p:txBody>
      </p:sp>
      <p:pic>
        <p:nvPicPr>
          <p:cNvPr id="11" name="Picture 3" descr="120616---Final-Logo-Transparent.png"/>
          <p:cNvPicPr>
            <a:picLocks noChangeAspect="1"/>
          </p:cNvPicPr>
          <p:nvPr/>
        </p:nvPicPr>
        <p:blipFill>
          <a:blip r:embed="rId3"/>
          <a:srcRect/>
          <a:stretch>
            <a:fillRect/>
          </a:stretch>
        </p:blipFill>
        <p:spPr bwMode="auto">
          <a:xfrm>
            <a:off x="121341" y="34161"/>
            <a:ext cx="1123802" cy="1224726"/>
          </a:xfrm>
          <a:prstGeom prst="rect">
            <a:avLst/>
          </a:prstGeom>
          <a:solidFill>
            <a:schemeClr val="bg1"/>
          </a:solidFill>
          <a:ln w="9525">
            <a:noFill/>
            <a:miter lim="800000"/>
            <a:headEnd/>
            <a:tailEnd/>
          </a:ln>
          <a:effectLst/>
        </p:spPr>
      </p:pic>
    </p:spTree>
    <p:extLst>
      <p:ext uri="{BB962C8B-B14F-4D97-AF65-F5344CB8AC3E}">
        <p14:creationId xmlns:p14="http://schemas.microsoft.com/office/powerpoint/2010/main" val="1923216601"/>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0" y="6492875"/>
            <a:ext cx="2311400" cy="365125"/>
          </a:xfrm>
        </p:spPr>
        <p:txBody>
          <a:bodyPr/>
          <a:lstStyle/>
          <a:p>
            <a:pPr>
              <a:defRPr/>
            </a:pPr>
            <a:fld id="{0029BF9F-9101-4B3E-9E2C-108E0CA339D2}"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7594600" y="6492875"/>
            <a:ext cx="2311400" cy="365125"/>
          </a:xfrm>
        </p:spPr>
        <p:txBody>
          <a:bodyPr/>
          <a:lstStyle/>
          <a:p>
            <a:pPr algn="r">
              <a:defRPr/>
            </a:pPr>
            <a:fld id="{82C27D93-3696-4904-8B15-2CFB2DAF5FC6}" type="slidenum">
              <a:rPr lang="en-US" sz="1200" smtClean="0">
                <a:latin typeface="Times New Roman" panose="02020603050405020304" pitchFamily="18" charset="0"/>
                <a:cs typeface="Times New Roman" panose="02020603050405020304" pitchFamily="18" charset="0"/>
              </a:rPr>
              <a:pPr algn="r">
                <a:defRPr/>
              </a:pPr>
              <a:t>8</a:t>
            </a:fld>
            <a:endParaRPr lang="en-US" sz="1200"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602407495"/>
              </p:ext>
            </p:extLst>
          </p:nvPr>
        </p:nvGraphicFramePr>
        <p:xfrm>
          <a:off x="121341" y="4193110"/>
          <a:ext cx="9554505" cy="1483360"/>
        </p:xfrm>
        <a:graphic>
          <a:graphicData uri="http://schemas.openxmlformats.org/drawingml/2006/table">
            <a:tbl>
              <a:tblPr firstRow="1" bandRow="1">
                <a:tableStyleId>{5C22544A-7EE6-4342-B048-85BDC9FD1C3A}</a:tableStyleId>
              </a:tblPr>
              <a:tblGrid>
                <a:gridCol w="1910901">
                  <a:extLst>
                    <a:ext uri="{9D8B030D-6E8A-4147-A177-3AD203B41FA5}">
                      <a16:colId xmlns:a16="http://schemas.microsoft.com/office/drawing/2014/main" val="3905188403"/>
                    </a:ext>
                  </a:extLst>
                </a:gridCol>
                <a:gridCol w="1910901">
                  <a:extLst>
                    <a:ext uri="{9D8B030D-6E8A-4147-A177-3AD203B41FA5}">
                      <a16:colId xmlns:a16="http://schemas.microsoft.com/office/drawing/2014/main" val="3363878458"/>
                    </a:ext>
                  </a:extLst>
                </a:gridCol>
                <a:gridCol w="1910901">
                  <a:extLst>
                    <a:ext uri="{9D8B030D-6E8A-4147-A177-3AD203B41FA5}">
                      <a16:colId xmlns:a16="http://schemas.microsoft.com/office/drawing/2014/main" val="1752315748"/>
                    </a:ext>
                  </a:extLst>
                </a:gridCol>
                <a:gridCol w="1910901">
                  <a:extLst>
                    <a:ext uri="{9D8B030D-6E8A-4147-A177-3AD203B41FA5}">
                      <a16:colId xmlns:a16="http://schemas.microsoft.com/office/drawing/2014/main" val="3097371339"/>
                    </a:ext>
                  </a:extLst>
                </a:gridCol>
                <a:gridCol w="1910901">
                  <a:extLst>
                    <a:ext uri="{9D8B030D-6E8A-4147-A177-3AD203B41FA5}">
                      <a16:colId xmlns:a16="http://schemas.microsoft.com/office/drawing/2014/main" val="1535290754"/>
                    </a:ext>
                  </a:extLst>
                </a:gridCol>
              </a:tblGrid>
              <a:tr h="370840">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Numerical</a:t>
                      </a:r>
                    </a:p>
                  </a:txBody>
                  <a:tcPr marL="9525" marR="9525" marT="9525" marB="0" anchor="ctr">
                    <a:solidFill>
                      <a:schemeClr val="bg1">
                        <a:lumMod val="50000"/>
                        <a:alpha val="50000"/>
                      </a:schemeClr>
                    </a:solidFill>
                  </a:tcPr>
                </a:tc>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Categorical</a:t>
                      </a:r>
                    </a:p>
                  </a:txBody>
                  <a:tcPr marL="9525" marR="9525" marT="9525" marB="0" anchor="ctr">
                    <a:solidFill>
                      <a:schemeClr val="bg1">
                        <a:lumMod val="50000"/>
                        <a:alpha val="50000"/>
                      </a:schemeClr>
                    </a:solidFill>
                  </a:tcPr>
                </a:tc>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Ordinal</a:t>
                      </a:r>
                    </a:p>
                  </a:txBody>
                  <a:tcPr marL="9525" marR="9525" marT="9525" marB="0" anchor="ctr">
                    <a:solidFill>
                      <a:schemeClr val="bg1">
                        <a:lumMod val="50000"/>
                        <a:alpha val="50000"/>
                      </a:schemeClr>
                    </a:solidFill>
                  </a:tcPr>
                </a:tc>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Date</a:t>
                      </a:r>
                    </a:p>
                  </a:txBody>
                  <a:tcPr marL="9525" marR="9525" marT="9525" marB="0" anchor="ctr">
                    <a:solidFill>
                      <a:schemeClr val="bg1">
                        <a:lumMod val="50000"/>
                        <a:alpha val="50000"/>
                      </a:schemeClr>
                    </a:solidFill>
                  </a:tcPr>
                </a:tc>
                <a:tc>
                  <a:txBody>
                    <a:bodyPr/>
                    <a:lstStyle/>
                    <a:p>
                      <a:pPr algn="ctr"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Nominal</a:t>
                      </a:r>
                    </a:p>
                  </a:txBody>
                  <a:tcPr marL="9525" marR="9525" marT="9525" marB="0" anchor="ctr">
                    <a:solidFill>
                      <a:schemeClr val="bg1">
                        <a:lumMod val="50000"/>
                        <a:alpha val="50000"/>
                      </a:schemeClr>
                    </a:solidFill>
                  </a:tcPr>
                </a:tc>
                <a:extLst>
                  <a:ext uri="{0D108BD9-81ED-4DB2-BD59-A6C34878D82A}">
                    <a16:rowId xmlns:a16="http://schemas.microsoft.com/office/drawing/2014/main" val="103614817"/>
                  </a:ext>
                </a:extLst>
              </a:tr>
              <a:tr h="370840">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Employee number</a:t>
                      </a:r>
                    </a:p>
                  </a:txBody>
                  <a:tcPr marL="9525" marR="9525" marT="9525" marB="0" anchor="ctr">
                    <a:solidFill>
                      <a:schemeClr val="bg2">
                        <a:lumMod val="75000"/>
                        <a:alpha val="50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Gender</a:t>
                      </a:r>
                    </a:p>
                  </a:txBody>
                  <a:tcPr marL="9525" marR="9525" marT="9525" marB="0" anchor="ctr">
                    <a:solidFill>
                      <a:schemeClr val="bg2">
                        <a:lumMod val="75000"/>
                        <a:alpha val="50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Latest available rating</a:t>
                      </a:r>
                    </a:p>
                  </a:txBody>
                  <a:tcPr marL="9525" marR="9525" marT="9525" marB="0" anchor="ctr">
                    <a:solidFill>
                      <a:schemeClr val="bg2">
                        <a:lumMod val="75000"/>
                        <a:alpha val="50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last update date</a:t>
                      </a:r>
                    </a:p>
                  </a:txBody>
                  <a:tcPr marL="9525" marR="9525" marT="9525" marB="0" anchor="ctr">
                    <a:solidFill>
                      <a:schemeClr val="bg2">
                        <a:lumMod val="75000"/>
                        <a:alpha val="50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Employee name</a:t>
                      </a:r>
                    </a:p>
                  </a:txBody>
                  <a:tcPr marL="9525" marR="9525" marT="9525" marB="0" anchor="ctr">
                    <a:solidFill>
                      <a:schemeClr val="bg2">
                        <a:lumMod val="75000"/>
                        <a:alpha val="50000"/>
                      </a:schemeClr>
                    </a:solidFill>
                  </a:tcPr>
                </a:tc>
                <a:extLst>
                  <a:ext uri="{0D108BD9-81ED-4DB2-BD59-A6C34878D82A}">
                    <a16:rowId xmlns:a16="http://schemas.microsoft.com/office/drawing/2014/main" val="2582350213"/>
                  </a:ext>
                </a:extLst>
              </a:tr>
              <a:tr h="370840">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solidFill>
                      <a:schemeClr val="bg2">
                        <a:lumMod val="75000"/>
                        <a:alpha val="50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Leaving reason</a:t>
                      </a:r>
                    </a:p>
                  </a:txBody>
                  <a:tcPr marL="9525" marR="9525" marT="9525" marB="0" anchor="ctr">
                    <a:solidFill>
                      <a:schemeClr val="bg2">
                        <a:lumMod val="75000"/>
                        <a:alpha val="50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solidFill>
                      <a:schemeClr val="bg2">
                        <a:lumMod val="75000"/>
                        <a:alpha val="50000"/>
                      </a:schemeClr>
                    </a:solidFill>
                  </a:tcPr>
                </a:tc>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Year of birth</a:t>
                      </a:r>
                    </a:p>
                  </a:txBody>
                  <a:tcPr marL="9525" marR="9525" marT="9525" marB="0" anchor="ctr">
                    <a:solidFill>
                      <a:schemeClr val="bg2">
                        <a:lumMod val="75000"/>
                        <a:alpha val="50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Previous employer</a:t>
                      </a:r>
                    </a:p>
                  </a:txBody>
                  <a:tcPr marL="9525" marR="9525" marT="9525" marB="0" anchor="ctr">
                    <a:solidFill>
                      <a:schemeClr val="bg2">
                        <a:lumMod val="75000"/>
                        <a:alpha val="50000"/>
                      </a:schemeClr>
                    </a:solidFill>
                  </a:tcPr>
                </a:tc>
                <a:extLst>
                  <a:ext uri="{0D108BD9-81ED-4DB2-BD59-A6C34878D82A}">
                    <a16:rowId xmlns:a16="http://schemas.microsoft.com/office/drawing/2014/main" val="3128938045"/>
                  </a:ext>
                </a:extLst>
              </a:tr>
              <a:tr h="370840">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solidFill>
                      <a:schemeClr val="bg2">
                        <a:lumMod val="75000"/>
                        <a:alpha val="50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solidFill>
                      <a:schemeClr val="bg2">
                        <a:lumMod val="75000"/>
                        <a:alpha val="50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solidFill>
                      <a:schemeClr val="bg2">
                        <a:lumMod val="75000"/>
                        <a:alpha val="50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ctr">
                    <a:solidFill>
                      <a:schemeClr val="bg2">
                        <a:lumMod val="75000"/>
                        <a:alpha val="50000"/>
                      </a:schemeClr>
                    </a:solidFill>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Employee referral</a:t>
                      </a:r>
                    </a:p>
                  </a:txBody>
                  <a:tcPr marL="9525" marR="9525" marT="9525" marB="0" anchor="ctr">
                    <a:solidFill>
                      <a:schemeClr val="bg2">
                        <a:lumMod val="75000"/>
                        <a:alpha val="50000"/>
                      </a:schemeClr>
                    </a:solidFill>
                  </a:tcPr>
                </a:tc>
                <a:extLst>
                  <a:ext uri="{0D108BD9-81ED-4DB2-BD59-A6C34878D82A}">
                    <a16:rowId xmlns:a16="http://schemas.microsoft.com/office/drawing/2014/main" val="565142053"/>
                  </a:ext>
                </a:extLst>
              </a:tr>
            </a:tbl>
          </a:graphicData>
        </a:graphic>
      </p:graphicFrame>
      <p:sp>
        <p:nvSpPr>
          <p:cNvPr id="8" name="TextBox 7"/>
          <p:cNvSpPr txBox="1"/>
          <p:nvPr/>
        </p:nvSpPr>
        <p:spPr>
          <a:xfrm>
            <a:off x="2177492" y="395787"/>
            <a:ext cx="6440389" cy="584775"/>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Understanding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0" y="1577009"/>
            <a:ext cx="9675846" cy="2585323"/>
          </a:xfrm>
          <a:prstGeom prst="rect">
            <a:avLst/>
          </a:prstGeom>
          <a:noFill/>
        </p:spPr>
        <p:txBody>
          <a:bodyPr wrap="square" rtlCol="0">
            <a:spAutoFit/>
          </a:bodyPr>
          <a:lstStyle/>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The third file “Terminations 15-18” contains information of resigned employees from year 2016-18.</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 Data file has 9 columns and 293 row, columns names are mentioned in below table.</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The data provides additional information about the gender of resigned employees ,199 are male employees and 94 are female employees.</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Career growth (127 employees ), further studies (38 employees) and personal (101 employees) are major leaving reasons.</a:t>
            </a:r>
          </a:p>
          <a:p>
            <a:pPr marL="342900" indent="-342900">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Employee ref and </a:t>
            </a:r>
            <a:r>
              <a:rPr lang="en-IN" sz="1800" b="0" i="0" u="none" strike="noStrike" dirty="0">
                <a:solidFill>
                  <a:srgbClr val="000000"/>
                </a:solidFill>
                <a:effectLst/>
                <a:latin typeface="Times New Roman" panose="02020603050405020304" pitchFamily="18" charset="0"/>
                <a:cs typeface="Times New Roman" panose="02020603050405020304" pitchFamily="18" charset="0"/>
              </a:rPr>
              <a:t>Latest available rating columns have large number of nulls, so does not provide any information for supervised learning.</a:t>
            </a:r>
            <a:endParaRPr lang="en-US" dirty="0">
              <a:latin typeface="Times New Roman" panose="02020603050405020304" pitchFamily="18" charset="0"/>
              <a:cs typeface="Times New Roman" panose="02020603050405020304" pitchFamily="18" charset="0"/>
            </a:endParaRPr>
          </a:p>
        </p:txBody>
      </p:sp>
      <p:sp>
        <p:nvSpPr>
          <p:cNvPr id="10"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Data Understanding</a:t>
            </a:r>
          </a:p>
        </p:txBody>
      </p:sp>
      <p:pic>
        <p:nvPicPr>
          <p:cNvPr id="11" name="Picture 3" descr="120616---Final-Logo-Transparent.png"/>
          <p:cNvPicPr>
            <a:picLocks noChangeAspect="1"/>
          </p:cNvPicPr>
          <p:nvPr/>
        </p:nvPicPr>
        <p:blipFill>
          <a:blip r:embed="rId3"/>
          <a:srcRect/>
          <a:stretch>
            <a:fillRect/>
          </a:stretch>
        </p:blipFill>
        <p:spPr bwMode="auto">
          <a:xfrm>
            <a:off x="121341" y="34161"/>
            <a:ext cx="1123802" cy="1224726"/>
          </a:xfrm>
          <a:prstGeom prst="rect">
            <a:avLst/>
          </a:prstGeom>
          <a:solidFill>
            <a:schemeClr val="bg1"/>
          </a:solidFill>
          <a:ln w="9525">
            <a:noFill/>
            <a:miter lim="800000"/>
            <a:headEnd/>
            <a:tailEnd/>
          </a:ln>
          <a:effectLst/>
        </p:spPr>
      </p:pic>
    </p:spTree>
    <p:extLst>
      <p:ext uri="{BB962C8B-B14F-4D97-AF65-F5344CB8AC3E}">
        <p14:creationId xmlns:p14="http://schemas.microsoft.com/office/powerpoint/2010/main" val="3394004382"/>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0" y="6514686"/>
            <a:ext cx="2311400" cy="365125"/>
          </a:xfrm>
        </p:spPr>
        <p:txBody>
          <a:bodyPr/>
          <a:lstStyle/>
          <a:p>
            <a:pPr>
              <a:defRPr/>
            </a:pPr>
            <a:fld id="{75F830F0-DB92-4A15-9795-8083F43084B2}" type="datetime5">
              <a:rPr lang="en-US" sz="1200" smtClean="0">
                <a:latin typeface="Times New Roman" panose="02020603050405020304" pitchFamily="18" charset="0"/>
                <a:cs typeface="Times New Roman" panose="02020603050405020304" pitchFamily="18" charset="0"/>
              </a:rPr>
              <a:t>26-Oct-21</a:t>
            </a:fld>
            <a:endParaRPr lang="en-US" sz="12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7594600" y="6505439"/>
            <a:ext cx="2311400" cy="365125"/>
          </a:xfrm>
        </p:spPr>
        <p:txBody>
          <a:bodyPr/>
          <a:lstStyle/>
          <a:p>
            <a:pPr algn="r">
              <a:defRPr/>
            </a:pPr>
            <a:fld id="{82C27D93-3696-4904-8B15-2CFB2DAF5FC6}" type="slidenum">
              <a:rPr lang="en-US" sz="1200" smtClean="0">
                <a:latin typeface="Times New Roman" panose="02020603050405020304" pitchFamily="18" charset="0"/>
                <a:cs typeface="Times New Roman" panose="02020603050405020304" pitchFamily="18" charset="0"/>
              </a:rPr>
              <a:pPr algn="r">
                <a:defRPr/>
              </a:pPr>
              <a:t>9</a:t>
            </a:fld>
            <a:endParaRPr lang="en-US" sz="12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177492" y="104239"/>
            <a:ext cx="6440389" cy="1077218"/>
          </a:xfrm>
          <a:prstGeom prst="rect">
            <a:avLst/>
          </a:prstGeom>
          <a:noFill/>
        </p:spPr>
        <p:txBody>
          <a:bodyPr wrap="square" rtlCol="0">
            <a:sp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Data Preparation and Feature Engineering</a:t>
            </a:r>
            <a:endParaRPr lang="en-IN" sz="3200" b="1"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1897" y="1510748"/>
            <a:ext cx="9774575" cy="5447645"/>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Steps for combining excel of 2 years:</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Organization of employee data (1111 employees) in two financial year i.e. 2016-17 and 2017-18 in two separate excel sheet were combine into one sheet for analysis and interpretation.</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Total employees present in 2016-17 are 789 and 2017-18 are 973.</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After reviewing two sheet we concluded that 659 employees were associated with organization in both financial year, 135 employees served till 2016-17 and 317 employees joined in 2017-18.</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Latest value of categorical data was taken for the employees present in both years while combining the excel sheets.</a:t>
            </a:r>
          </a:p>
          <a:p>
            <a:pPr marL="342900" indent="-34290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Both excel sheet were combined in one sheet through below technique:-</a:t>
            </a:r>
          </a:p>
          <a:p>
            <a:r>
              <a:rPr lang="en-US" sz="1800" dirty="0">
                <a:latin typeface="Times New Roman" panose="02020603050405020304" pitchFamily="18" charset="0"/>
                <a:cs typeface="Times New Roman" panose="02020603050405020304" pitchFamily="18" charset="0"/>
              </a:rPr>
              <a:t>      1. Pivot table and VLOOKUP up.</a:t>
            </a:r>
          </a:p>
          <a:p>
            <a:r>
              <a:rPr lang="en-US" sz="1800" dirty="0">
                <a:latin typeface="Times New Roman" panose="02020603050405020304" pitchFamily="18" charset="0"/>
                <a:cs typeface="Times New Roman" panose="02020603050405020304" pitchFamily="18" charset="0"/>
              </a:rPr>
              <a:t>      2. And it was further validated through outer join in python.</a:t>
            </a:r>
          </a:p>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Employee </a:t>
            </a:r>
            <a:r>
              <a:rPr lang="en-IN" sz="1800" dirty="0">
                <a:solidFill>
                  <a:srgbClr val="000000"/>
                </a:solidFill>
                <a:latin typeface="Times New Roman" panose="02020603050405020304" pitchFamily="18" charset="0"/>
                <a:cs typeface="Times New Roman" panose="02020603050405020304" pitchFamily="18" charset="0"/>
              </a:rPr>
              <a:t>Brittney Rosamund , Cosette Lavena , Geri Kristy and Ivy Gipsy left the organisation in 2016-17 and joined again in 2017-18.</a:t>
            </a:r>
          </a:p>
          <a:p>
            <a:pPr marL="342900" indent="-342900">
              <a:buFont typeface="Arial" panose="020B0604020202020204" pitchFamily="34" charset="0"/>
              <a:buChar char="•"/>
            </a:pPr>
            <a:r>
              <a:rPr lang="en-IN" sz="1800" dirty="0">
                <a:solidFill>
                  <a:srgbClr val="000000"/>
                </a:solidFill>
                <a:latin typeface="Times New Roman" panose="02020603050405020304" pitchFamily="18" charset="0"/>
                <a:cs typeface="Times New Roman" panose="02020603050405020304" pitchFamily="18" charset="0"/>
              </a:rPr>
              <a:t>Two employees having same name are present </a:t>
            </a:r>
            <a:r>
              <a:rPr lang="en-IN" sz="1800" dirty="0" err="1">
                <a:solidFill>
                  <a:srgbClr val="000000"/>
                </a:solidFill>
                <a:latin typeface="Times New Roman" panose="02020603050405020304" pitchFamily="18" charset="0"/>
                <a:cs typeface="Times New Roman" panose="02020603050405020304" pitchFamily="18" charset="0"/>
              </a:rPr>
              <a:t>Robinia</a:t>
            </a:r>
            <a:r>
              <a:rPr lang="en-IN" sz="1800" dirty="0">
                <a:solidFill>
                  <a:srgbClr val="000000"/>
                </a:solidFill>
                <a:latin typeface="Times New Roman" panose="02020603050405020304" pitchFamily="18" charset="0"/>
                <a:cs typeface="Times New Roman" panose="02020603050405020304" pitchFamily="18" charset="0"/>
              </a:rPr>
              <a:t> </a:t>
            </a:r>
            <a:r>
              <a:rPr lang="en-IN" sz="1800" dirty="0" err="1">
                <a:solidFill>
                  <a:srgbClr val="000000"/>
                </a:solidFill>
                <a:latin typeface="Times New Roman" panose="02020603050405020304" pitchFamily="18" charset="0"/>
                <a:cs typeface="Times New Roman" panose="02020603050405020304" pitchFamily="18" charset="0"/>
              </a:rPr>
              <a:t>Adoree</a:t>
            </a:r>
            <a:r>
              <a:rPr lang="en-IN" sz="1800" dirty="0">
                <a:solidFill>
                  <a:srgbClr val="000000"/>
                </a:solidFill>
                <a:latin typeface="Times New Roman" panose="02020603050405020304" pitchFamily="18" charset="0"/>
                <a:cs typeface="Times New Roman" panose="02020603050405020304" pitchFamily="18" charset="0"/>
              </a:rPr>
              <a:t> with employee number 714 and 1109.</a:t>
            </a:r>
            <a:endParaRPr lang="en-IN"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p:txBody>
      </p:sp>
      <p:sp>
        <p:nvSpPr>
          <p:cNvPr id="8" name="TextBox 2"/>
          <p:cNvSpPr txBox="1">
            <a:spLocks noChangeArrowheads="1"/>
          </p:cNvSpPr>
          <p:nvPr/>
        </p:nvSpPr>
        <p:spPr bwMode="auto">
          <a:xfrm>
            <a:off x="0" y="0"/>
            <a:ext cx="9906000" cy="1258887"/>
          </a:xfrm>
          <a:prstGeom prst="rect">
            <a:avLst/>
          </a:prstGeom>
          <a:solidFill>
            <a:srgbClr val="035642"/>
          </a:solidFill>
          <a:ln w="9525">
            <a:noFill/>
            <a:miter lim="800000"/>
            <a:headEnd/>
            <a:tailEnd/>
          </a:ln>
        </p:spPr>
        <p:txBody>
          <a:bodyPr anchor="ctr"/>
          <a:lstStyle/>
          <a:p>
            <a:pPr algn="ctr"/>
            <a:r>
              <a:rPr lang="en-US" sz="3200" b="1" dirty="0">
                <a:solidFill>
                  <a:schemeClr val="bg1"/>
                </a:solidFill>
                <a:latin typeface="Times New Roman" panose="02020603050405020304" pitchFamily="18" charset="0"/>
                <a:cs typeface="Times New Roman" panose="02020603050405020304" pitchFamily="18" charset="0"/>
              </a:rPr>
              <a:t>          Data Preparation and Feature Engineering</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3" descr="120616---Final-Logo-Transparent.png"/>
          <p:cNvPicPr>
            <a:picLocks noChangeAspect="1"/>
          </p:cNvPicPr>
          <p:nvPr/>
        </p:nvPicPr>
        <p:blipFill>
          <a:blip r:embed="rId3"/>
          <a:srcRect/>
          <a:stretch>
            <a:fillRect/>
          </a:stretch>
        </p:blipFill>
        <p:spPr bwMode="auto">
          <a:xfrm>
            <a:off x="31898" y="84683"/>
            <a:ext cx="1123802" cy="1224726"/>
          </a:xfrm>
          <a:prstGeom prst="rect">
            <a:avLst/>
          </a:prstGeom>
          <a:solidFill>
            <a:schemeClr val="bg1"/>
          </a:solidFill>
          <a:ln w="9525">
            <a:noFill/>
            <a:miter lim="800000"/>
            <a:headEnd/>
            <a:tailEnd/>
          </a:ln>
          <a:effectLst/>
        </p:spPr>
      </p:pic>
    </p:spTree>
    <p:extLst>
      <p:ext uri="{BB962C8B-B14F-4D97-AF65-F5344CB8AC3E}">
        <p14:creationId xmlns:p14="http://schemas.microsoft.com/office/powerpoint/2010/main" val="1171573378"/>
      </p:ext>
    </p:extLst>
  </p:cSld>
  <p:clrMapOvr>
    <a:masterClrMapping/>
  </p:clrMapOvr>
  <p:transition advClick="0"/>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D5D7A93-847E-4EEB-AEAF-03875C256916"/>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237"/>
  <p:tag name="ISPRINGONLINEFOLDERPATH" val="Каталог/Game On"/>
  <p:tag name="ISPRINGCLOUDFOLDERID" val="0"/>
  <p:tag name="ISPRINGCLOUDFOLDERPATH" val="Content List"/>
  <p:tag name="ISPRING_PLAYERS_CUSTOMIZATION" val="UEsDBBQAAgAIAG8CZ0Z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QIAABQAAgAIAG8CZ0Z7BdOSwAEAANoDAAAPAAAAAAAAAAEAAAAAAAAAAABub25lL3BsYXllci54bWxQSwUGAAAAAAEAAQA9AAAA7QEAAAAA"/>
  <p:tag name="ISPRING_PRESENTATION_TITLE" val="7288155"/>
  <p:tag name="ISPRING_RESOURCE_PATHS_HASH_PRESENTER" val="d42ee9b34cce84356fe7c0551f2f866d82d290"/>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6600">
            <a:alpha val="16000"/>
          </a:srgbClr>
        </a:solidFill>
        <a:ln>
          <a:noFill/>
        </a:ln>
      </a:spPr>
      <a:bodyPr rtlCol="0" anchor="ctr"/>
      <a:lstStyle>
        <a:defPPr>
          <a:defRPr sz="1000" dirty="0" smtClean="0">
            <a:latin typeface="Cambria"/>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79570</TotalTime>
  <Words>2043</Words>
  <Application>Microsoft Office PowerPoint</Application>
  <PresentationFormat>A4 Paper (210x297 mm)</PresentationFormat>
  <Paragraphs>404</Paragraphs>
  <Slides>32</Slides>
  <Notes>14</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44" baseType="lpstr">
      <vt:lpstr>MS PGothic</vt:lpstr>
      <vt:lpstr>MS PGothic</vt:lpstr>
      <vt:lpstr>Arial</vt:lpstr>
      <vt:lpstr>Calibri</vt:lpstr>
      <vt:lpstr>Cambria</vt:lpstr>
      <vt:lpstr>New Times Roman</vt:lpstr>
      <vt:lpstr>Times New Roman</vt:lpstr>
      <vt:lpstr>Trebuchet MS</vt:lpstr>
      <vt:lpstr>Wingdings</vt:lpstr>
      <vt:lpstr>1_Custom Design</vt:lpstr>
      <vt:lpstr>Custom Design</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7288155</dc:title>
  <dc:creator>Sonya Barshikar</dc:creator>
  <cp:lastModifiedBy>Anurag</cp:lastModifiedBy>
  <cp:revision>1153</cp:revision>
  <cp:lastPrinted>2013-06-20T13:32:44Z</cp:lastPrinted>
  <dcterms:created xsi:type="dcterms:W3CDTF">2012-07-11T04:52:36Z</dcterms:created>
  <dcterms:modified xsi:type="dcterms:W3CDTF">2021-10-26T17:11:49Z</dcterms:modified>
</cp:coreProperties>
</file>